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66" r:id="rId4"/>
    <p:sldId id="259" r:id="rId5"/>
    <p:sldId id="260" r:id="rId6"/>
    <p:sldId id="263" r:id="rId7"/>
    <p:sldId id="268" r:id="rId8"/>
    <p:sldId id="269" r:id="rId9"/>
    <p:sldId id="265" r:id="rId10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245" autoAdjust="0"/>
  </p:normalViewPr>
  <p:slideViewPr>
    <p:cSldViewPr>
      <p:cViewPr varScale="1">
        <p:scale>
          <a:sx n="95" d="100"/>
          <a:sy n="95" d="100"/>
        </p:scale>
        <p:origin x="-90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9648204396297342E-2"/>
          <c:y val="8.9347631147752057E-2"/>
          <c:w val="0.84356163230603631"/>
          <c:h val="0.82130473770449586"/>
        </c:manualLayout>
      </c:layout>
      <c:pie3DChart>
        <c:varyColors val="1"/>
        <c:ser>
          <c:idx val="0"/>
          <c:order val="0"/>
          <c:explosion val="29"/>
          <c:dPt>
            <c:idx val="0"/>
            <c:bubble3D val="0"/>
            <c:explosion val="42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612-4283-9895-5CD84D23C70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612-4283-9895-5CD84D23C70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612-4283-9895-5CD84D23C70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612-4283-9895-5CD84D23C70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612-4283-9895-5CD84D23C70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7612-4283-9895-5CD84D23C70F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7612-4283-9895-5CD84D23C70F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7612-4283-9895-5CD84D23C70F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7612-4283-9895-5CD84D23C70F}"/>
              </c:ext>
            </c:extLst>
          </c:dPt>
          <c:dLbls>
            <c:dLbl>
              <c:idx val="0"/>
              <c:layout>
                <c:manualLayout>
                  <c:x val="0.15162121818713326"/>
                  <c:y val="-1.443345936960779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800" b="0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Социальная политика </a:t>
                    </a:r>
                    <a:r>
                      <a:rPr lang="ru-RU" dirty="0" smtClean="0"/>
                      <a:t>1,3% </a:t>
                    </a:r>
                    <a:r>
                      <a:rPr lang="ru-RU" dirty="0" smtClean="0"/>
                      <a:t>(12 ед.)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0005864610317345"/>
                      <c:h val="0.113209299935367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612-4283-9895-5CD84D23C70F}"/>
                </c:ext>
              </c:extLst>
            </c:dLbl>
            <c:dLbl>
              <c:idx val="1"/>
              <c:layout>
                <c:manualLayout>
                  <c:x val="8.9169194457740714E-2"/>
                  <c:y val="2.317710237795466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Образование</a:t>
                    </a:r>
                    <a:r>
                      <a:rPr lang="ru-RU" baseline="0" dirty="0" smtClean="0"/>
                      <a:t> </a:t>
                    </a:r>
                    <a:r>
                      <a:rPr lang="ru-RU" dirty="0" smtClean="0"/>
                      <a:t>20,1</a:t>
                    </a:r>
                    <a:r>
                      <a:rPr lang="en-US" dirty="0" smtClean="0"/>
                      <a:t>% </a:t>
                    </a:r>
                    <a:r>
                      <a:rPr lang="en-US" dirty="0" smtClean="0"/>
                      <a:t>(192 </a:t>
                    </a:r>
                    <a:r>
                      <a:rPr lang="en-US" dirty="0" err="1" smtClean="0"/>
                      <a:t>ед</a:t>
                    </a:r>
                    <a:r>
                      <a:rPr lang="en-US" dirty="0" smtClean="0"/>
                      <a:t>.)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612-4283-9895-5CD84D23C70F}"/>
                </c:ext>
              </c:extLst>
            </c:dLbl>
            <c:dLbl>
              <c:idx val="2"/>
              <c:layout>
                <c:manualLayout>
                  <c:x val="-3.2867472634256586E-2"/>
                  <c:y val="0.1706106862685026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ЖКХ </a:t>
                    </a:r>
                    <a:r>
                      <a:rPr lang="ru-RU" dirty="0" smtClean="0"/>
                      <a:t>25,6</a:t>
                    </a:r>
                    <a:r>
                      <a:rPr lang="en-US" dirty="0" smtClean="0"/>
                      <a:t>% </a:t>
                    </a:r>
                    <a:endParaRPr lang="en-US" dirty="0" smtClean="0"/>
                  </a:p>
                  <a:p>
                    <a:r>
                      <a:rPr lang="en-US" dirty="0" smtClean="0"/>
                      <a:t>(245 </a:t>
                    </a:r>
                    <a:r>
                      <a:rPr lang="en-US" dirty="0" err="1" smtClean="0"/>
                      <a:t>ед</a:t>
                    </a:r>
                    <a:r>
                      <a:rPr lang="en-US" dirty="0" smtClean="0"/>
                      <a:t>.)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612-4283-9895-5CD84D23C70F}"/>
                </c:ext>
              </c:extLst>
            </c:dLbl>
            <c:dLbl>
              <c:idx val="3"/>
              <c:layout>
                <c:manualLayout>
                  <c:x val="1.3838945623812179E-2"/>
                  <c:y val="3.593402557261465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Здравоохранение </a:t>
                    </a:r>
                    <a:r>
                      <a:rPr lang="ru-RU" dirty="0" smtClean="0"/>
                      <a:t>6,9</a:t>
                    </a:r>
                    <a:r>
                      <a:rPr lang="en-US" dirty="0" smtClean="0"/>
                      <a:t>% </a:t>
                    </a:r>
                    <a:r>
                      <a:rPr lang="en-US" dirty="0" smtClean="0"/>
                      <a:t>(66 </a:t>
                    </a:r>
                    <a:r>
                      <a:rPr lang="en-US" dirty="0" err="1" smtClean="0"/>
                      <a:t>ед</a:t>
                    </a:r>
                    <a:r>
                      <a:rPr lang="en-US" dirty="0" smtClean="0"/>
                      <a:t>.)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1091924187727326"/>
                      <c:h val="0.1168775608680295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7612-4283-9895-5CD84D23C70F}"/>
                </c:ext>
              </c:extLst>
            </c:dLbl>
            <c:dLbl>
              <c:idx val="4"/>
              <c:layout>
                <c:manualLayout>
                  <c:x val="8.3532777343070477E-2"/>
                  <c:y val="2.819672345382986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Культура </a:t>
                    </a:r>
                    <a:r>
                      <a:rPr lang="ru-RU" dirty="0" smtClean="0"/>
                      <a:t>7,2</a:t>
                    </a:r>
                    <a:r>
                      <a:rPr lang="en-US" dirty="0" smtClean="0"/>
                      <a:t>% </a:t>
                    </a:r>
                    <a:endParaRPr lang="en-US" dirty="0" smtClean="0"/>
                  </a:p>
                  <a:p>
                    <a:pPr>
                      <a:defRPr sz="18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(69</a:t>
                    </a:r>
                    <a:r>
                      <a:rPr lang="en-US" baseline="0" dirty="0" smtClean="0"/>
                      <a:t> </a:t>
                    </a:r>
                    <a:r>
                      <a:rPr lang="en-US" baseline="0" dirty="0" err="1" smtClean="0"/>
                      <a:t>ед</a:t>
                    </a:r>
                    <a:r>
                      <a:rPr lang="en-US" baseline="0" dirty="0" smtClean="0"/>
                      <a:t>.</a:t>
                    </a:r>
                    <a:r>
                      <a:rPr lang="en-US" dirty="0" smtClean="0"/>
                      <a:t>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9001067377081166"/>
                      <c:h val="0.1165682631722375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7612-4283-9895-5CD84D23C70F}"/>
                </c:ext>
              </c:extLst>
            </c:dLbl>
            <c:dLbl>
              <c:idx val="5"/>
              <c:layout>
                <c:manualLayout>
                  <c:x val="0"/>
                  <c:y val="9.3239120683644428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/>
                      <a:t>Физ-ра</a:t>
                    </a:r>
                    <a:r>
                      <a:rPr lang="ru-RU" dirty="0" smtClean="0"/>
                      <a:t> и спорт 5,2% (50 ед.)</a:t>
                    </a:r>
                    <a:endParaRPr lang="ru-RU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612-4283-9895-5CD84D23C70F}"/>
                </c:ext>
              </c:extLst>
            </c:dLbl>
            <c:dLbl>
              <c:idx val="6"/>
              <c:layout>
                <c:manualLayout>
                  <c:x val="4.2870616479464977E-3"/>
                  <c:y val="-2.160123580593182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Газификация </a:t>
                    </a:r>
                    <a:r>
                      <a:rPr lang="ru-RU" dirty="0" smtClean="0"/>
                      <a:t>1,0</a:t>
                    </a:r>
                    <a:r>
                      <a:rPr lang="en-US" dirty="0" smtClean="0"/>
                      <a:t>% </a:t>
                    </a:r>
                    <a:r>
                      <a:rPr lang="en-US" dirty="0" smtClean="0"/>
                      <a:t>(9 </a:t>
                    </a:r>
                    <a:r>
                      <a:rPr lang="en-US" dirty="0" err="1" smtClean="0"/>
                      <a:t>ед</a:t>
                    </a:r>
                    <a:r>
                      <a:rPr lang="en-US" dirty="0" smtClean="0"/>
                      <a:t>.)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7612-4283-9895-5CD84D23C70F}"/>
                </c:ext>
              </c:extLst>
            </c:dLbl>
            <c:dLbl>
              <c:idx val="7"/>
              <c:layout>
                <c:manualLayout>
                  <c:x val="0"/>
                  <c:y val="-0.10863884155877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Дорожная инфраструктура </a:t>
                    </a:r>
                    <a:r>
                      <a:rPr lang="ru-RU" dirty="0" smtClean="0"/>
                      <a:t>26,0% </a:t>
                    </a:r>
                    <a:r>
                      <a:rPr lang="ru-RU" dirty="0" smtClean="0"/>
                      <a:t>(249 ед.)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7612-4283-9895-5CD84D23C70F}"/>
                </c:ext>
              </c:extLst>
            </c:dLbl>
            <c:dLbl>
              <c:idx val="8"/>
              <c:layout>
                <c:manualLayout>
                  <c:x val="3.0551840477198361E-2"/>
                  <c:y val="-1.565378523221136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Прочие </a:t>
                    </a:r>
                    <a:r>
                      <a:rPr lang="ru-RU" sz="1400" b="0" dirty="0" smtClean="0"/>
                      <a:t>(сельское х-во, связь, осушение</a:t>
                    </a:r>
                    <a:r>
                      <a:rPr lang="ru-RU" sz="1400" b="0" baseline="0" dirty="0" smtClean="0"/>
                      <a:t> и др.</a:t>
                    </a:r>
                    <a:r>
                      <a:rPr lang="ru-RU" sz="1400" b="0" dirty="0" smtClean="0"/>
                      <a:t>) </a:t>
                    </a:r>
                    <a:r>
                      <a:rPr lang="ru-RU" dirty="0" smtClean="0"/>
                      <a:t>6,7% </a:t>
                    </a:r>
                    <a:r>
                      <a:rPr lang="ru-RU" dirty="0" smtClean="0"/>
                      <a:t>(64 ед.)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0039440967161107"/>
                      <c:h val="0.1083674808385123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7612-4283-9895-5CD84D23C7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val>
            <c:numRef>
              <c:f>Лист1!$A$5:$I$5</c:f>
              <c:numCache>
                <c:formatCode>0.0</c:formatCode>
                <c:ptCount val="9"/>
                <c:pt idx="0" formatCode="General">
                  <c:v>1.3</c:v>
                </c:pt>
                <c:pt idx="1">
                  <c:v>20.100000000000001</c:v>
                </c:pt>
                <c:pt idx="2">
                  <c:v>25.6</c:v>
                </c:pt>
                <c:pt idx="3">
                  <c:v>6.9</c:v>
                </c:pt>
                <c:pt idx="4">
                  <c:v>7.2</c:v>
                </c:pt>
                <c:pt idx="5">
                  <c:v>5.2</c:v>
                </c:pt>
                <c:pt idx="6">
                  <c:v>1</c:v>
                </c:pt>
                <c:pt idx="7">
                  <c:v>26</c:v>
                </c:pt>
                <c:pt idx="8">
                  <c:v>6.7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7612-4283-9895-5CD84D23C70F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198475632337149"/>
          <c:y val="1.9350013669076023E-2"/>
          <c:w val="0.64245977500084528"/>
          <c:h val="0.90546615031804545"/>
        </c:manualLayout>
      </c:layout>
      <c:barChart>
        <c:barDir val="bar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Lbls>
            <c:dLbl>
              <c:idx val="0"/>
              <c:layout>
                <c:manualLayout>
                  <c:x val="0.33319457560271082"/>
                  <c:y val="-5.528575334021822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08FB-4F00-B58C-5D4CB5F90DB8}"/>
                </c:ext>
              </c:extLst>
            </c:dLbl>
            <c:dLbl>
              <c:idx val="1"/>
              <c:layout>
                <c:manualLayout>
                  <c:x val="0.30159615655155603"/>
                  <c:y val="-5.528575334021720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9.1236835609288233E-2"/>
                      <c:h val="5.915575607403240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08FB-4F00-B58C-5D4CB5F90DB8}"/>
                </c:ext>
              </c:extLst>
            </c:dLbl>
            <c:dLbl>
              <c:idx val="2"/>
              <c:layout>
                <c:manualLayout>
                  <c:x val="0.12560710712219678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8.9741149779627771E-2"/>
                      <c:h val="5.915575607403240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8FB-4F00-B58C-5D4CB5F90DB8}"/>
                </c:ext>
              </c:extLst>
            </c:dLbl>
            <c:dLbl>
              <c:idx val="3"/>
              <c:layout>
                <c:manualLayout>
                  <c:x val="0.1136796603686124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08FB-4F00-B58C-5D4CB5F90DB8}"/>
                </c:ext>
              </c:extLst>
            </c:dLbl>
            <c:dLbl>
              <c:idx val="4"/>
              <c:layout>
                <c:manualLayout>
                  <c:x val="9.8243135022034536E-2"/>
                  <c:y val="-5.528575334021720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7.7568117431396508E-2"/>
                      <c:h val="5.915575607403240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8FB-4F00-B58C-5D4CB5F90DB8}"/>
                </c:ext>
              </c:extLst>
            </c:dLbl>
            <c:dLbl>
              <c:idx val="5"/>
              <c:layout>
                <c:manualLayout>
                  <c:x val="7.8443657632567235E-2"/>
                  <c:y val="-5.528575334021720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8FB-4F00-B58C-5D4CB5F90DB8}"/>
                </c:ext>
              </c:extLst>
            </c:dLbl>
            <c:dLbl>
              <c:idx val="6"/>
              <c:layout>
                <c:manualLayout>
                  <c:x val="5.9812194780290109E-2"/>
                  <c:y val="-8.292863001032581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8FB-4F00-B58C-5D4CB5F90DB8}"/>
                </c:ext>
              </c:extLst>
            </c:dLbl>
            <c:dLbl>
              <c:idx val="7"/>
              <c:layout>
                <c:manualLayout>
                  <c:x val="3.5387691188691013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59,5</a:t>
                    </a:r>
                    <a:endParaRPr lang="ru-RU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8FB-4F00-B58C-5D4CB5F90DB8}"/>
                </c:ext>
              </c:extLst>
            </c:dLbl>
            <c:dLbl>
              <c:idx val="8"/>
              <c:layout>
                <c:manualLayout>
                  <c:x val="2.3156514218201484E-2"/>
                  <c:y val="-2.7642876670108604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1,5</a:t>
                    </a:r>
                    <a:endParaRPr lang="ru-RU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08FB-4F00-B58C-5D4CB5F90D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Лист2!$A$3:$A$11</c:f>
              <c:strCache>
                <c:ptCount val="9"/>
                <c:pt idx="0">
                  <c:v>Образование</c:v>
                </c:pt>
                <c:pt idx="1">
                  <c:v>Дорожная инфраструктура</c:v>
                </c:pt>
                <c:pt idx="2">
                  <c:v>Прочие (сельское х-во, связь, осушение и др.)</c:v>
                </c:pt>
                <c:pt idx="3">
                  <c:v>ЖКХ</c:v>
                </c:pt>
                <c:pt idx="4">
                  <c:v>Здравоохранение</c:v>
                </c:pt>
                <c:pt idx="5">
                  <c:v>Физкультура и спорт</c:v>
                </c:pt>
                <c:pt idx="6">
                  <c:v>Культура</c:v>
                </c:pt>
                <c:pt idx="7">
                  <c:v>Газификация</c:v>
                </c:pt>
                <c:pt idx="8">
                  <c:v>Социальная политика</c:v>
                </c:pt>
              </c:strCache>
            </c:strRef>
          </c:cat>
          <c:val>
            <c:numRef>
              <c:f>Лист2!$B$3:$B$11</c:f>
              <c:numCache>
                <c:formatCode>0.0</c:formatCode>
                <c:ptCount val="9"/>
                <c:pt idx="0">
                  <c:v>2797.5</c:v>
                </c:pt>
                <c:pt idx="1">
                  <c:v>2430.6</c:v>
                </c:pt>
                <c:pt idx="2">
                  <c:v>763.8</c:v>
                </c:pt>
                <c:pt idx="3">
                  <c:v>746.4</c:v>
                </c:pt>
                <c:pt idx="4">
                  <c:v>573.79999999999995</c:v>
                </c:pt>
                <c:pt idx="5">
                  <c:v>438.1</c:v>
                </c:pt>
                <c:pt idx="6">
                  <c:v>213.7</c:v>
                </c:pt>
                <c:pt idx="7">
                  <c:v>59.5</c:v>
                </c:pt>
                <c:pt idx="8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8FB-4F00-B58C-5D4CB5F90DB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100"/>
        <c:axId val="86197760"/>
        <c:axId val="86221184"/>
      </c:barChart>
      <c:catAx>
        <c:axId val="861977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6221184"/>
        <c:crosses val="autoZero"/>
        <c:auto val="1"/>
        <c:lblAlgn val="ctr"/>
        <c:lblOffset val="100"/>
        <c:noMultiLvlLbl val="0"/>
      </c:catAx>
      <c:valAx>
        <c:axId val="86221184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86197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B1D02C-9ECF-4E31-ABC4-03BB897307C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C142436-3A87-42C2-833A-45300A1FF925}">
      <dgm:prSet phldrT="[Текст]"/>
      <dgm:spPr>
        <a:solidFill>
          <a:schemeClr val="tx2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b="1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Образование</a:t>
          </a:r>
          <a:endParaRPr lang="ru-RU" b="1" dirty="0">
            <a:solidFill>
              <a:schemeClr val="bg2">
                <a:lumMod val="1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CC90EE-971C-4540-8B63-D336B20D02CE}" type="parTrans" cxnId="{AE36FA77-0AF0-466B-A7BF-3E72D1C6E75A}">
      <dgm:prSet/>
      <dgm:spPr/>
      <dgm:t>
        <a:bodyPr/>
        <a:lstStyle/>
        <a:p>
          <a:endParaRPr lang="ru-RU"/>
        </a:p>
      </dgm:t>
    </dgm:pt>
    <dgm:pt modelId="{A8073E23-E4A1-4FED-B77C-846705536C34}" type="sibTrans" cxnId="{AE36FA77-0AF0-466B-A7BF-3E72D1C6E75A}">
      <dgm:prSet/>
      <dgm:spPr/>
      <dgm:t>
        <a:bodyPr/>
        <a:lstStyle/>
        <a:p>
          <a:endParaRPr lang="ru-RU"/>
        </a:p>
      </dgm:t>
    </dgm:pt>
    <dgm:pt modelId="{624C79B2-A02D-429E-80CE-ECDEEDFF8C8B}">
      <dgm:prSet phldrT="[Текст]"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13 ед.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B6140B-7F98-4785-8A56-F1C5040D5F6C}" type="parTrans" cxnId="{4689B66C-9F21-4425-83C9-C387E20466FF}">
      <dgm:prSet/>
      <dgm:spPr/>
      <dgm:t>
        <a:bodyPr/>
        <a:lstStyle/>
        <a:p>
          <a:endParaRPr lang="ru-RU"/>
        </a:p>
      </dgm:t>
    </dgm:pt>
    <dgm:pt modelId="{05229E22-BFE4-439C-9D10-AC580B0581AC}" type="sibTrans" cxnId="{4689B66C-9F21-4425-83C9-C387E20466FF}">
      <dgm:prSet/>
      <dgm:spPr/>
      <dgm:t>
        <a:bodyPr/>
        <a:lstStyle/>
        <a:p>
          <a:endParaRPr lang="ru-RU"/>
        </a:p>
      </dgm:t>
    </dgm:pt>
    <dgm:pt modelId="{80B5047C-A9EE-43F6-BAA8-7577289E8958}">
      <dgm:prSet phldrT="[Текст]"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148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6,4 млн. рублей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CA253E-8218-4F37-9501-479594E98EB9}" type="parTrans" cxnId="{B623868B-4CB6-44E1-A1FE-5E5F233E7312}">
      <dgm:prSet/>
      <dgm:spPr/>
      <dgm:t>
        <a:bodyPr/>
        <a:lstStyle/>
        <a:p>
          <a:endParaRPr lang="ru-RU"/>
        </a:p>
      </dgm:t>
    </dgm:pt>
    <dgm:pt modelId="{8F860D02-2DDB-4B75-A82D-1BAA64B46C41}" type="sibTrans" cxnId="{B623868B-4CB6-44E1-A1FE-5E5F233E7312}">
      <dgm:prSet/>
      <dgm:spPr/>
      <dgm:t>
        <a:bodyPr/>
        <a:lstStyle/>
        <a:p>
          <a:endParaRPr lang="ru-RU"/>
        </a:p>
      </dgm:t>
    </dgm:pt>
    <dgm:pt modelId="{99062CA0-3212-42DA-B0B5-FAE52184336A}">
      <dgm:prSet phldrT="[Текст]"/>
      <dgm:spPr>
        <a:solidFill>
          <a:schemeClr val="tx2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b="1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Здравоохранение</a:t>
          </a:r>
          <a:endParaRPr lang="ru-RU" b="1" dirty="0">
            <a:solidFill>
              <a:schemeClr val="bg2">
                <a:lumMod val="1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913217-FDF0-4819-B1F2-73498C154321}" type="parTrans" cxnId="{C1244582-4B9C-4030-BB1F-C8EE4D2B5A50}">
      <dgm:prSet/>
      <dgm:spPr/>
      <dgm:t>
        <a:bodyPr/>
        <a:lstStyle/>
        <a:p>
          <a:endParaRPr lang="ru-RU"/>
        </a:p>
      </dgm:t>
    </dgm:pt>
    <dgm:pt modelId="{14132E95-71B0-47DE-B582-7DDABB83EF06}" type="sibTrans" cxnId="{C1244582-4B9C-4030-BB1F-C8EE4D2B5A50}">
      <dgm:prSet/>
      <dgm:spPr/>
      <dgm:t>
        <a:bodyPr/>
        <a:lstStyle/>
        <a:p>
          <a:endParaRPr lang="ru-RU"/>
        </a:p>
      </dgm:t>
    </dgm:pt>
    <dgm:pt modelId="{FE718584-5572-4E2C-925A-C99816F6E98E}">
      <dgm:prSet phldrT="[Текст]"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14 ед.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6D0E30-8E81-4139-AB5C-79A08F183638}" type="parTrans" cxnId="{CC10641D-BB8F-45D8-9EBA-C2E676B58D8D}">
      <dgm:prSet/>
      <dgm:spPr/>
      <dgm:t>
        <a:bodyPr/>
        <a:lstStyle/>
        <a:p>
          <a:endParaRPr lang="ru-RU"/>
        </a:p>
      </dgm:t>
    </dgm:pt>
    <dgm:pt modelId="{25696DDE-6533-4AFC-87D7-EDC8F25EF826}" type="sibTrans" cxnId="{CC10641D-BB8F-45D8-9EBA-C2E676B58D8D}">
      <dgm:prSet/>
      <dgm:spPr/>
      <dgm:t>
        <a:bodyPr/>
        <a:lstStyle/>
        <a:p>
          <a:endParaRPr lang="ru-RU"/>
        </a:p>
      </dgm:t>
    </dgm:pt>
    <dgm:pt modelId="{7F0E2C86-556C-4935-9A1A-7198D6D236B7}">
      <dgm:prSet phldrT="[Текст]"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272,4 млн. рублей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E098E2-B4DD-4ED5-BC5F-08FA6D1B118F}" type="parTrans" cxnId="{DB918B05-E4C8-4177-84EA-4E2D3A3DBF24}">
      <dgm:prSet/>
      <dgm:spPr/>
      <dgm:t>
        <a:bodyPr/>
        <a:lstStyle/>
        <a:p>
          <a:endParaRPr lang="ru-RU"/>
        </a:p>
      </dgm:t>
    </dgm:pt>
    <dgm:pt modelId="{E3FB2595-C389-4958-8316-ADE32CFE1002}" type="sibTrans" cxnId="{DB918B05-E4C8-4177-84EA-4E2D3A3DBF24}">
      <dgm:prSet/>
      <dgm:spPr/>
      <dgm:t>
        <a:bodyPr/>
        <a:lstStyle/>
        <a:p>
          <a:endParaRPr lang="ru-RU"/>
        </a:p>
      </dgm:t>
    </dgm:pt>
    <dgm:pt modelId="{E4424DC1-3BB5-4617-8977-FD3521D7A988}">
      <dgm:prSet phldrT="[Текст]" custT="1"/>
      <dgm:spPr>
        <a:solidFill>
          <a:schemeClr val="tx2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2000" b="1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ЖКХ </a:t>
          </a:r>
        </a:p>
        <a:p>
          <a:r>
            <a:rPr lang="ru-RU" sz="1200" b="1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(НФС г. Куйбышева)</a:t>
          </a:r>
          <a:endParaRPr lang="ru-RU" sz="1200" b="1" dirty="0">
            <a:solidFill>
              <a:schemeClr val="bg2">
                <a:lumMod val="1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EE83B1-5C81-4062-8710-3653AFCA0DDE}" type="parTrans" cxnId="{ED4ABC35-4105-42DF-8C50-6F3B4CD3E2AA}">
      <dgm:prSet/>
      <dgm:spPr/>
      <dgm:t>
        <a:bodyPr/>
        <a:lstStyle/>
        <a:p>
          <a:endParaRPr lang="ru-RU"/>
        </a:p>
      </dgm:t>
    </dgm:pt>
    <dgm:pt modelId="{23085C1D-D8E3-4CF5-90BA-B32EF0907029}" type="sibTrans" cxnId="{ED4ABC35-4105-42DF-8C50-6F3B4CD3E2AA}">
      <dgm:prSet/>
      <dgm:spPr/>
      <dgm:t>
        <a:bodyPr/>
        <a:lstStyle/>
        <a:p>
          <a:endParaRPr lang="ru-RU"/>
        </a:p>
      </dgm:t>
    </dgm:pt>
    <dgm:pt modelId="{14AFF55D-017A-4633-A642-56018F98049F}">
      <dgm:prSet phldrT="[Текст]"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ед.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1518FA-4308-466E-97B5-A348ACA448C8}" type="parTrans" cxnId="{7ABFCDF0-5A2B-4B60-B755-3CD785E8B4F0}">
      <dgm:prSet/>
      <dgm:spPr/>
      <dgm:t>
        <a:bodyPr/>
        <a:lstStyle/>
        <a:p>
          <a:endParaRPr lang="ru-RU"/>
        </a:p>
      </dgm:t>
    </dgm:pt>
    <dgm:pt modelId="{47BCA0CB-C4FD-47B4-8407-0D08CD1AB0B2}" type="sibTrans" cxnId="{7ABFCDF0-5A2B-4B60-B755-3CD785E8B4F0}">
      <dgm:prSet/>
      <dgm:spPr/>
      <dgm:t>
        <a:bodyPr/>
        <a:lstStyle/>
        <a:p>
          <a:endParaRPr lang="ru-RU"/>
        </a:p>
      </dgm:t>
    </dgm:pt>
    <dgm:pt modelId="{800CEDFD-11C0-45EE-85AE-9B73773E26D0}">
      <dgm:prSet phldrT="[Текст]"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31,9 млн. рублей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089E36-6B02-40E0-8A6C-15515DF1FDA9}" type="parTrans" cxnId="{B6A5B552-E935-4136-9E67-0364FC0269D9}">
      <dgm:prSet/>
      <dgm:spPr/>
      <dgm:t>
        <a:bodyPr/>
        <a:lstStyle/>
        <a:p>
          <a:endParaRPr lang="ru-RU"/>
        </a:p>
      </dgm:t>
    </dgm:pt>
    <dgm:pt modelId="{02B555C2-5C73-4FD2-AE48-6B1576FD158A}" type="sibTrans" cxnId="{B6A5B552-E935-4136-9E67-0364FC0269D9}">
      <dgm:prSet/>
      <dgm:spPr/>
      <dgm:t>
        <a:bodyPr/>
        <a:lstStyle/>
        <a:p>
          <a:endParaRPr lang="ru-RU"/>
        </a:p>
      </dgm:t>
    </dgm:pt>
    <dgm:pt modelId="{0A7B215C-9358-4EAF-98DC-7E807E409DEE}" type="pres">
      <dgm:prSet presAssocID="{70B1D02C-9ECF-4E31-ABC4-03BB897307C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BE1324F-180A-4E34-95DB-6B3E085442AE}" type="pres">
      <dgm:prSet presAssocID="{9C142436-3A87-42C2-833A-45300A1FF925}" presName="composite" presStyleCnt="0"/>
      <dgm:spPr/>
    </dgm:pt>
    <dgm:pt modelId="{82525780-4CB4-4577-9FBA-A99095411D3E}" type="pres">
      <dgm:prSet presAssocID="{9C142436-3A87-42C2-833A-45300A1FF925}" presName="parTx" presStyleLbl="alignNode1" presStyleIdx="0" presStyleCnt="3" custScaleX="12019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CDF3E0-EF8A-4B83-8940-23E97E546556}" type="pres">
      <dgm:prSet presAssocID="{9C142436-3A87-42C2-833A-45300A1FF925}" presName="desTx" presStyleLbl="alignAccFollowNode1" presStyleIdx="0" presStyleCnt="3" custScaleX="1218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64FED-A8A6-42E5-A04E-610D5E6AACAC}" type="pres">
      <dgm:prSet presAssocID="{A8073E23-E4A1-4FED-B77C-846705536C34}" presName="space" presStyleCnt="0"/>
      <dgm:spPr/>
    </dgm:pt>
    <dgm:pt modelId="{C793C9F0-72E8-430A-A99A-75DA1BA6C621}" type="pres">
      <dgm:prSet presAssocID="{99062CA0-3212-42DA-B0B5-FAE52184336A}" presName="composite" presStyleCnt="0"/>
      <dgm:spPr/>
    </dgm:pt>
    <dgm:pt modelId="{BAA17803-B12A-467E-9873-4FFD6F9290B8}" type="pres">
      <dgm:prSet presAssocID="{99062CA0-3212-42DA-B0B5-FAE52184336A}" presName="parTx" presStyleLbl="alignNode1" presStyleIdx="1" presStyleCnt="3" custScaleX="1198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E71802-C806-4391-9087-9D09467CCDEC}" type="pres">
      <dgm:prSet presAssocID="{99062CA0-3212-42DA-B0B5-FAE52184336A}" presName="desTx" presStyleLbl="alignAccFollowNode1" presStyleIdx="1" presStyleCnt="3" custScaleX="1180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EAACB9-72C6-4363-8912-C26BB803FA0F}" type="pres">
      <dgm:prSet presAssocID="{14132E95-71B0-47DE-B582-7DDABB83EF06}" presName="space" presStyleCnt="0"/>
      <dgm:spPr/>
    </dgm:pt>
    <dgm:pt modelId="{4A812A5A-C385-4A0D-AAEF-7551F41D227D}" type="pres">
      <dgm:prSet presAssocID="{E4424DC1-3BB5-4617-8977-FD3521D7A988}" presName="composite" presStyleCnt="0"/>
      <dgm:spPr/>
    </dgm:pt>
    <dgm:pt modelId="{3B96075F-5995-438F-98AB-C1792EE7EE73}" type="pres">
      <dgm:prSet presAssocID="{E4424DC1-3BB5-4617-8977-FD3521D7A988}" presName="parTx" presStyleLbl="alignNode1" presStyleIdx="2" presStyleCnt="3" custScaleX="12034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286E97-369A-4E5C-ABF8-D08607E2F0CC}" type="pres">
      <dgm:prSet presAssocID="{E4424DC1-3BB5-4617-8977-FD3521D7A988}" presName="desTx" presStyleLbl="alignAccFollowNode1" presStyleIdx="2" presStyleCnt="3" custScaleX="119712" custLinFactNeighborY="16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D208B51-5B2A-46B8-9C62-ADF2E61A50A2}" type="presOf" srcId="{624C79B2-A02D-429E-80CE-ECDEEDFF8C8B}" destId="{5ECDF3E0-EF8A-4B83-8940-23E97E546556}" srcOrd="0" destOrd="0" presId="urn:microsoft.com/office/officeart/2005/8/layout/hList1"/>
    <dgm:cxn modelId="{7ABFCDF0-5A2B-4B60-B755-3CD785E8B4F0}" srcId="{E4424DC1-3BB5-4617-8977-FD3521D7A988}" destId="{14AFF55D-017A-4633-A642-56018F98049F}" srcOrd="0" destOrd="0" parTransId="{821518FA-4308-466E-97B5-A348ACA448C8}" sibTransId="{47BCA0CB-C4FD-47B4-8407-0D08CD1AB0B2}"/>
    <dgm:cxn modelId="{69AFA255-2B3C-42AB-A385-098274401A1E}" type="presOf" srcId="{80B5047C-A9EE-43F6-BAA8-7577289E8958}" destId="{5ECDF3E0-EF8A-4B83-8940-23E97E546556}" srcOrd="0" destOrd="1" presId="urn:microsoft.com/office/officeart/2005/8/layout/hList1"/>
    <dgm:cxn modelId="{7660AB5F-A5CB-4967-BB0B-144AA08554C9}" type="presOf" srcId="{99062CA0-3212-42DA-B0B5-FAE52184336A}" destId="{BAA17803-B12A-467E-9873-4FFD6F9290B8}" srcOrd="0" destOrd="0" presId="urn:microsoft.com/office/officeart/2005/8/layout/hList1"/>
    <dgm:cxn modelId="{C1244582-4B9C-4030-BB1F-C8EE4D2B5A50}" srcId="{70B1D02C-9ECF-4E31-ABC4-03BB897307CC}" destId="{99062CA0-3212-42DA-B0B5-FAE52184336A}" srcOrd="1" destOrd="0" parTransId="{D6913217-FDF0-4819-B1F2-73498C154321}" sibTransId="{14132E95-71B0-47DE-B582-7DDABB83EF06}"/>
    <dgm:cxn modelId="{ED4ABC35-4105-42DF-8C50-6F3B4CD3E2AA}" srcId="{70B1D02C-9ECF-4E31-ABC4-03BB897307CC}" destId="{E4424DC1-3BB5-4617-8977-FD3521D7A988}" srcOrd="2" destOrd="0" parTransId="{29EE83B1-5C81-4062-8710-3653AFCA0DDE}" sibTransId="{23085C1D-D8E3-4CF5-90BA-B32EF0907029}"/>
    <dgm:cxn modelId="{AB8F348C-019D-4DBB-95BC-5B37CB02A76C}" type="presOf" srcId="{70B1D02C-9ECF-4E31-ABC4-03BB897307CC}" destId="{0A7B215C-9358-4EAF-98DC-7E807E409DEE}" srcOrd="0" destOrd="0" presId="urn:microsoft.com/office/officeart/2005/8/layout/hList1"/>
    <dgm:cxn modelId="{DB918B05-E4C8-4177-84EA-4E2D3A3DBF24}" srcId="{99062CA0-3212-42DA-B0B5-FAE52184336A}" destId="{7F0E2C86-556C-4935-9A1A-7198D6D236B7}" srcOrd="1" destOrd="0" parTransId="{BFE098E2-B4DD-4ED5-BC5F-08FA6D1B118F}" sibTransId="{E3FB2595-C389-4958-8316-ADE32CFE1002}"/>
    <dgm:cxn modelId="{B623868B-4CB6-44E1-A1FE-5E5F233E7312}" srcId="{9C142436-3A87-42C2-833A-45300A1FF925}" destId="{80B5047C-A9EE-43F6-BAA8-7577289E8958}" srcOrd="1" destOrd="0" parTransId="{50CA253E-8218-4F37-9501-479594E98EB9}" sibTransId="{8F860D02-2DDB-4B75-A82D-1BAA64B46C41}"/>
    <dgm:cxn modelId="{9227D908-D313-4DDD-91DC-D95B15570784}" type="presOf" srcId="{9C142436-3A87-42C2-833A-45300A1FF925}" destId="{82525780-4CB4-4577-9FBA-A99095411D3E}" srcOrd="0" destOrd="0" presId="urn:microsoft.com/office/officeart/2005/8/layout/hList1"/>
    <dgm:cxn modelId="{CC10641D-BB8F-45D8-9EBA-C2E676B58D8D}" srcId="{99062CA0-3212-42DA-B0B5-FAE52184336A}" destId="{FE718584-5572-4E2C-925A-C99816F6E98E}" srcOrd="0" destOrd="0" parTransId="{056D0E30-8E81-4139-AB5C-79A08F183638}" sibTransId="{25696DDE-6533-4AFC-87D7-EDC8F25EF826}"/>
    <dgm:cxn modelId="{BBDADEE9-2775-483E-8921-76552177110D}" type="presOf" srcId="{7F0E2C86-556C-4935-9A1A-7198D6D236B7}" destId="{4EE71802-C806-4391-9087-9D09467CCDEC}" srcOrd="0" destOrd="1" presId="urn:microsoft.com/office/officeart/2005/8/layout/hList1"/>
    <dgm:cxn modelId="{929AF857-0B98-4D65-AC51-62294C1F050B}" type="presOf" srcId="{800CEDFD-11C0-45EE-85AE-9B73773E26D0}" destId="{C4286E97-369A-4E5C-ABF8-D08607E2F0CC}" srcOrd="0" destOrd="1" presId="urn:microsoft.com/office/officeart/2005/8/layout/hList1"/>
    <dgm:cxn modelId="{01472F6B-7112-4377-BC21-F7BB31ACD905}" type="presOf" srcId="{14AFF55D-017A-4633-A642-56018F98049F}" destId="{C4286E97-369A-4E5C-ABF8-D08607E2F0CC}" srcOrd="0" destOrd="0" presId="urn:microsoft.com/office/officeart/2005/8/layout/hList1"/>
    <dgm:cxn modelId="{4689B66C-9F21-4425-83C9-C387E20466FF}" srcId="{9C142436-3A87-42C2-833A-45300A1FF925}" destId="{624C79B2-A02D-429E-80CE-ECDEEDFF8C8B}" srcOrd="0" destOrd="0" parTransId="{1FB6140B-7F98-4785-8A56-F1C5040D5F6C}" sibTransId="{05229E22-BFE4-439C-9D10-AC580B0581AC}"/>
    <dgm:cxn modelId="{AE36FA77-0AF0-466B-A7BF-3E72D1C6E75A}" srcId="{70B1D02C-9ECF-4E31-ABC4-03BB897307CC}" destId="{9C142436-3A87-42C2-833A-45300A1FF925}" srcOrd="0" destOrd="0" parTransId="{A3CC90EE-971C-4540-8B63-D336B20D02CE}" sibTransId="{A8073E23-E4A1-4FED-B77C-846705536C34}"/>
    <dgm:cxn modelId="{142EB854-16C3-4F31-99A6-8202F07E0D7B}" type="presOf" srcId="{FE718584-5572-4E2C-925A-C99816F6E98E}" destId="{4EE71802-C806-4391-9087-9D09467CCDEC}" srcOrd="0" destOrd="0" presId="urn:microsoft.com/office/officeart/2005/8/layout/hList1"/>
    <dgm:cxn modelId="{0D5B3087-22F4-478B-9B8A-5ED85706EA4B}" type="presOf" srcId="{E4424DC1-3BB5-4617-8977-FD3521D7A988}" destId="{3B96075F-5995-438F-98AB-C1792EE7EE73}" srcOrd="0" destOrd="0" presId="urn:microsoft.com/office/officeart/2005/8/layout/hList1"/>
    <dgm:cxn modelId="{B6A5B552-E935-4136-9E67-0364FC0269D9}" srcId="{E4424DC1-3BB5-4617-8977-FD3521D7A988}" destId="{800CEDFD-11C0-45EE-85AE-9B73773E26D0}" srcOrd="1" destOrd="0" parTransId="{B2089E36-6B02-40E0-8A6C-15515DF1FDA9}" sibTransId="{02B555C2-5C73-4FD2-AE48-6B1576FD158A}"/>
    <dgm:cxn modelId="{B6E6387E-FA33-47CA-81F7-503155F9E85C}" type="presParOf" srcId="{0A7B215C-9358-4EAF-98DC-7E807E409DEE}" destId="{FBE1324F-180A-4E34-95DB-6B3E085442AE}" srcOrd="0" destOrd="0" presId="urn:microsoft.com/office/officeart/2005/8/layout/hList1"/>
    <dgm:cxn modelId="{3BEA8051-C7BE-4EB5-AB02-B6FD577CA70E}" type="presParOf" srcId="{FBE1324F-180A-4E34-95DB-6B3E085442AE}" destId="{82525780-4CB4-4577-9FBA-A99095411D3E}" srcOrd="0" destOrd="0" presId="urn:microsoft.com/office/officeart/2005/8/layout/hList1"/>
    <dgm:cxn modelId="{46EDC2D7-4057-40DA-8C98-EEB632BBCA08}" type="presParOf" srcId="{FBE1324F-180A-4E34-95DB-6B3E085442AE}" destId="{5ECDF3E0-EF8A-4B83-8940-23E97E546556}" srcOrd="1" destOrd="0" presId="urn:microsoft.com/office/officeart/2005/8/layout/hList1"/>
    <dgm:cxn modelId="{EBA42B27-4620-446A-BBDC-F415106E3427}" type="presParOf" srcId="{0A7B215C-9358-4EAF-98DC-7E807E409DEE}" destId="{7A064FED-A8A6-42E5-A04E-610D5E6AACAC}" srcOrd="1" destOrd="0" presId="urn:microsoft.com/office/officeart/2005/8/layout/hList1"/>
    <dgm:cxn modelId="{F4B84715-7AFF-4AE7-AFE9-DF8E1FE5AA15}" type="presParOf" srcId="{0A7B215C-9358-4EAF-98DC-7E807E409DEE}" destId="{C793C9F0-72E8-430A-A99A-75DA1BA6C621}" srcOrd="2" destOrd="0" presId="urn:microsoft.com/office/officeart/2005/8/layout/hList1"/>
    <dgm:cxn modelId="{C45DB6D9-19B3-4ACE-843B-6F480AB3F073}" type="presParOf" srcId="{C793C9F0-72E8-430A-A99A-75DA1BA6C621}" destId="{BAA17803-B12A-467E-9873-4FFD6F9290B8}" srcOrd="0" destOrd="0" presId="urn:microsoft.com/office/officeart/2005/8/layout/hList1"/>
    <dgm:cxn modelId="{BE145A08-C2DF-4B46-9687-02A0C402F189}" type="presParOf" srcId="{C793C9F0-72E8-430A-A99A-75DA1BA6C621}" destId="{4EE71802-C806-4391-9087-9D09467CCDEC}" srcOrd="1" destOrd="0" presId="urn:microsoft.com/office/officeart/2005/8/layout/hList1"/>
    <dgm:cxn modelId="{7E4D2FAB-7618-4828-9113-F4448FC960DF}" type="presParOf" srcId="{0A7B215C-9358-4EAF-98DC-7E807E409DEE}" destId="{66EAACB9-72C6-4363-8912-C26BB803FA0F}" srcOrd="3" destOrd="0" presId="urn:microsoft.com/office/officeart/2005/8/layout/hList1"/>
    <dgm:cxn modelId="{E9694D0E-C029-4348-AA8C-BD8E284F7509}" type="presParOf" srcId="{0A7B215C-9358-4EAF-98DC-7E807E409DEE}" destId="{4A812A5A-C385-4A0D-AAEF-7551F41D227D}" srcOrd="4" destOrd="0" presId="urn:microsoft.com/office/officeart/2005/8/layout/hList1"/>
    <dgm:cxn modelId="{D8AC5D3E-90F6-4584-80E7-E4E3D08DE327}" type="presParOf" srcId="{4A812A5A-C385-4A0D-AAEF-7551F41D227D}" destId="{3B96075F-5995-438F-98AB-C1792EE7EE73}" srcOrd="0" destOrd="0" presId="urn:microsoft.com/office/officeart/2005/8/layout/hList1"/>
    <dgm:cxn modelId="{F76C9D57-36FA-4E5C-8A2E-9E5BC1C23BC3}" type="presParOf" srcId="{4A812A5A-C385-4A0D-AAEF-7551F41D227D}" destId="{C4286E97-369A-4E5C-ABF8-D08607E2F0C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525780-4CB4-4577-9FBA-A99095411D3E}">
      <dsp:nvSpPr>
        <dsp:cNvPr id="0" name=""/>
        <dsp:cNvSpPr/>
      </dsp:nvSpPr>
      <dsp:spPr>
        <a:xfrm>
          <a:off x="18567" y="1587574"/>
          <a:ext cx="2573722" cy="692185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accent4">
              <a:lumMod val="50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Образование</a:t>
          </a:r>
          <a:endParaRPr lang="ru-RU" sz="1900" b="1" kern="1200" dirty="0">
            <a:solidFill>
              <a:schemeClr val="bg2">
                <a:lumMod val="1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567" y="1587574"/>
        <a:ext cx="2573722" cy="692185"/>
      </dsp:txXfrm>
    </dsp:sp>
    <dsp:sp modelId="{5ECDF3E0-EF8A-4B83-8940-23E97E546556}">
      <dsp:nvSpPr>
        <dsp:cNvPr id="0" name=""/>
        <dsp:cNvSpPr/>
      </dsp:nvSpPr>
      <dsp:spPr>
        <a:xfrm>
          <a:off x="666" y="2279759"/>
          <a:ext cx="2609524" cy="1121332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13 ед.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148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6,4 млн. рублей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6" y="2279759"/>
        <a:ext cx="2609524" cy="1121332"/>
      </dsp:txXfrm>
    </dsp:sp>
    <dsp:sp modelId="{BAA17803-B12A-467E-9873-4FFD6F9290B8}">
      <dsp:nvSpPr>
        <dsp:cNvPr id="0" name=""/>
        <dsp:cNvSpPr/>
      </dsp:nvSpPr>
      <dsp:spPr>
        <a:xfrm>
          <a:off x="2909966" y="1587574"/>
          <a:ext cx="2565542" cy="692185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accent4">
              <a:lumMod val="50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Здравоохранение</a:t>
          </a:r>
          <a:endParaRPr lang="ru-RU" sz="1900" b="1" kern="1200" dirty="0">
            <a:solidFill>
              <a:schemeClr val="bg2">
                <a:lumMod val="1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09966" y="1587574"/>
        <a:ext cx="2565542" cy="692185"/>
      </dsp:txXfrm>
    </dsp:sp>
    <dsp:sp modelId="{4EE71802-C806-4391-9087-9D09467CCDEC}">
      <dsp:nvSpPr>
        <dsp:cNvPr id="0" name=""/>
        <dsp:cNvSpPr/>
      </dsp:nvSpPr>
      <dsp:spPr>
        <a:xfrm>
          <a:off x="2928423" y="2279759"/>
          <a:ext cx="2528627" cy="1121332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14 ед.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272,4 млн. рублей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28423" y="2279759"/>
        <a:ext cx="2528627" cy="1121332"/>
      </dsp:txXfrm>
    </dsp:sp>
    <dsp:sp modelId="{3B96075F-5995-438F-98AB-C1792EE7EE73}">
      <dsp:nvSpPr>
        <dsp:cNvPr id="0" name=""/>
        <dsp:cNvSpPr/>
      </dsp:nvSpPr>
      <dsp:spPr>
        <a:xfrm>
          <a:off x="5775284" y="1587574"/>
          <a:ext cx="2576977" cy="692185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accent4">
              <a:lumMod val="50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ЖКХ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(НФС г. Куйбышева)</a:t>
          </a:r>
          <a:endParaRPr lang="ru-RU" sz="1200" b="1" kern="1200" dirty="0">
            <a:solidFill>
              <a:schemeClr val="bg2">
                <a:lumMod val="1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75284" y="1587574"/>
        <a:ext cx="2576977" cy="692185"/>
      </dsp:txXfrm>
    </dsp:sp>
    <dsp:sp modelId="{C4286E97-369A-4E5C-ABF8-D08607E2F0CC}">
      <dsp:nvSpPr>
        <dsp:cNvPr id="0" name=""/>
        <dsp:cNvSpPr/>
      </dsp:nvSpPr>
      <dsp:spPr>
        <a:xfrm>
          <a:off x="5782104" y="2298160"/>
          <a:ext cx="2563337" cy="1121332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ед.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31,9 млн. рублей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82104" y="2298160"/>
        <a:ext cx="2563337" cy="11213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21BE70-C4F9-4B8B-B4DB-0C62AA3DE032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34BA6-2B5C-43E6-B3E5-9BE8A0C42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556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34BA6-2B5C-43E6-B3E5-9BE8A0C42AA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18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34BA6-2B5C-43E6-B3E5-9BE8A0C42AA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955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34BA6-2B5C-43E6-B3E5-9BE8A0C42AA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680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950" y="3198667"/>
            <a:ext cx="3609975" cy="360997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3275856" y="5877272"/>
            <a:ext cx="5688632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3275856" y="6079706"/>
            <a:ext cx="5688632" cy="0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 flipV="1">
            <a:off x="8964488" y="5071"/>
            <a:ext cx="0" cy="6079706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860032" y="5229200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Минэкономразвития НСО, 2018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3290" y="1437978"/>
            <a:ext cx="756084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выполнении плана реализации наказов избирателей депутатам Законодательного Собрания Новосибирской области 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шестого созыва 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2017 год</a:t>
            </a:r>
          </a:p>
        </p:txBody>
      </p:sp>
    </p:spTree>
    <p:extLst>
      <p:ext uri="{BB962C8B-B14F-4D97-AF65-F5344CB8AC3E}">
        <p14:creationId xmlns:p14="http://schemas.microsoft.com/office/powerpoint/2010/main" val="340938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" y="0"/>
            <a:ext cx="2063013" cy="206301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3275856" y="1268760"/>
            <a:ext cx="5688632" cy="5393636"/>
            <a:chOff x="3275856" y="1268760"/>
            <a:chExt cx="5688632" cy="5393636"/>
          </a:xfrm>
        </p:grpSpPr>
        <p:cxnSp>
          <p:nvCxnSpPr>
            <p:cNvPr id="4" name="Прямая соединительная линия 3"/>
            <p:cNvCxnSpPr/>
            <p:nvPr/>
          </p:nvCxnSpPr>
          <p:spPr>
            <a:xfrm>
              <a:off x="3275856" y="6454891"/>
              <a:ext cx="5688632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/>
            <p:cNvCxnSpPr/>
            <p:nvPr/>
          </p:nvCxnSpPr>
          <p:spPr>
            <a:xfrm>
              <a:off x="3275856" y="6657325"/>
              <a:ext cx="5688632" cy="0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 flipV="1">
              <a:off x="8964488" y="1268760"/>
              <a:ext cx="0" cy="5393636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Прямоугольник 2"/>
          <p:cNvSpPr/>
          <p:nvPr/>
        </p:nvSpPr>
        <p:spPr>
          <a:xfrm>
            <a:off x="1715718" y="108176"/>
            <a:ext cx="73385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выполнении плана реализации наказов избирателей депутатам Законодательного Собрания Новосибирской области шестого созыва на 2017 год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(далее – Отчет)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0574" y="2708920"/>
            <a:ext cx="86250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 реализации наказов были включены в государственные программы и ведомственные целевые программы Новосибирской области, муниципальные программы муниципальных образований Новосибирской области, на их выполнение были выделены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федерального, областного и местных бюджетов.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88620" y="1556789"/>
            <a:ext cx="85689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сформирован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требованиями статьи 8 Закона Новосибирской области от 01.07.2015 № 574-ОЗ «О наказах избирателей депутатам Законодательного Собрания Новосибирской области»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30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мая 2018 года направлен в Законодательное Собрание Новосибирской области.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60574" y="4127380"/>
            <a:ext cx="85088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представленном документе отражены результаты совместной работы исполнительных органов государственной власти Новосибирской области, органов местного самоуправления в Новосибирской области и депутатов Законодательного Собрания Новосибирской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области. Мероприятия по реализации наказов избирателей осуществлялись в следующих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сферах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314134" y="5490354"/>
            <a:ext cx="8244158" cy="750171"/>
            <a:chOff x="366436" y="5619945"/>
            <a:chExt cx="8018717" cy="750171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366436" y="5619945"/>
              <a:ext cx="7626338" cy="750171"/>
              <a:chOff x="907" y="5634306"/>
              <a:chExt cx="7626338" cy="750171"/>
            </a:xfrm>
          </p:grpSpPr>
          <p:grpSp>
            <p:nvGrpSpPr>
              <p:cNvPr id="19" name="Group 5"/>
              <p:cNvGrpSpPr>
                <a:grpSpLocks/>
              </p:cNvGrpSpPr>
              <p:nvPr/>
            </p:nvGrpSpPr>
            <p:grpSpPr bwMode="auto">
              <a:xfrm>
                <a:off x="907" y="5637534"/>
                <a:ext cx="5130396" cy="746943"/>
                <a:chOff x="477" y="1148"/>
                <a:chExt cx="4344" cy="881"/>
              </a:xfrm>
            </p:grpSpPr>
            <p:sp>
              <p:nvSpPr>
                <p:cNvPr id="32" name="Rectangle 6"/>
                <p:cNvSpPr>
                  <a:spLocks noChangeArrowheads="1"/>
                </p:cNvSpPr>
                <p:nvPr/>
              </p:nvSpPr>
              <p:spPr bwMode="gray">
                <a:xfrm rot="19675832">
                  <a:off x="477" y="1160"/>
                  <a:ext cx="735" cy="869"/>
                </a:xfrm>
                <a:prstGeom prst="rect">
                  <a:avLst/>
                </a:prstGeom>
                <a:gradFill rotWithShape="1">
                  <a:gsLst>
                    <a:gs pos="0">
                      <a:srgbClr val="FF6600"/>
                    </a:gs>
                    <a:gs pos="100000">
                      <a:srgbClr val="FF66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n w="9525">
                  <a:miter lim="800000"/>
                  <a:headEnd/>
                  <a:tailEnd/>
                </a:ln>
                <a:effectLst/>
                <a:scene3d>
                  <a:camera prst="legacyPerspectiveFront">
                    <a:rot lat="0" lon="1500000" rev="0"/>
                  </a:camera>
                  <a:lightRig rig="legacyFlat4" dir="b"/>
                </a:scene3d>
                <a:sp3d extrusionH="887400" prstMaterial="legacyMatte">
                  <a:bevelT w="13500" h="13500" prst="angle"/>
                  <a:bevelB w="13500" h="13500" prst="angle"/>
                  <a:extrusionClr>
                    <a:srgbClr val="FF6600"/>
                  </a:extrusionClr>
                  <a:contourClr>
                    <a:srgbClr val="FF6600"/>
                  </a:contour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/>
                <a:p>
                  <a:r>
                    <a:rPr lang="ru-RU" sz="14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Культура</a:t>
                  </a:r>
                  <a:endParaRPr lang="ru-RU" sz="1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33" name="Group 7"/>
                <p:cNvGrpSpPr>
                  <a:grpSpLocks/>
                </p:cNvGrpSpPr>
                <p:nvPr/>
              </p:nvGrpSpPr>
              <p:grpSpPr bwMode="auto">
                <a:xfrm>
                  <a:off x="1296" y="1296"/>
                  <a:ext cx="624" cy="96"/>
                  <a:chOff x="2003" y="3439"/>
                  <a:chExt cx="468" cy="244"/>
                </a:xfrm>
              </p:grpSpPr>
              <p:sp>
                <p:nvSpPr>
                  <p:cNvPr id="47" name="Oval 8"/>
                  <p:cNvSpPr>
                    <a:spLocks noChangeArrowheads="1"/>
                  </p:cNvSpPr>
                  <p:nvPr/>
                </p:nvSpPr>
                <p:spPr bwMode="gray">
                  <a:xfrm>
                    <a:off x="2003" y="3439"/>
                    <a:ext cx="79" cy="242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8" name="Rectangle 9"/>
                  <p:cNvSpPr>
                    <a:spLocks noChangeArrowheads="1"/>
                  </p:cNvSpPr>
                  <p:nvPr/>
                </p:nvSpPr>
                <p:spPr bwMode="gray">
                  <a:xfrm>
                    <a:off x="2048" y="3441"/>
                    <a:ext cx="388" cy="24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9" name="Oval 10"/>
                  <p:cNvSpPr>
                    <a:spLocks noChangeArrowheads="1"/>
                  </p:cNvSpPr>
                  <p:nvPr/>
                </p:nvSpPr>
                <p:spPr bwMode="gray">
                  <a:xfrm>
                    <a:off x="2400" y="3443"/>
                    <a:ext cx="71" cy="234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1">
                          <a:gamma/>
                          <a:shade val="46275"/>
                          <a:invGamma/>
                        </a:schemeClr>
                      </a:gs>
                      <a:gs pos="50000">
                        <a:schemeClr val="bg1"/>
                      </a:gs>
                      <a:gs pos="100000">
                        <a:schemeClr val="bg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127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50" name="Oval 11"/>
                  <p:cNvSpPr>
                    <a:spLocks noChangeArrowheads="1"/>
                  </p:cNvSpPr>
                  <p:nvPr/>
                </p:nvSpPr>
                <p:spPr bwMode="gray">
                  <a:xfrm>
                    <a:off x="2438" y="3519"/>
                    <a:ext cx="20" cy="69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1">
                          <a:gamma/>
                          <a:shade val="46275"/>
                          <a:invGamma/>
                        </a:schemeClr>
                      </a:gs>
                      <a:gs pos="50000">
                        <a:schemeClr val="bg1"/>
                      </a:gs>
                      <a:gs pos="100000">
                        <a:schemeClr val="bg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34" name="Rectangle 12"/>
                <p:cNvSpPr>
                  <a:spLocks noChangeArrowheads="1"/>
                </p:cNvSpPr>
                <p:nvPr/>
              </p:nvSpPr>
              <p:spPr bwMode="gray">
                <a:xfrm rot="19643310">
                  <a:off x="1628" y="1170"/>
                  <a:ext cx="742" cy="807"/>
                </a:xfrm>
                <a:prstGeom prst="rect">
                  <a:avLst/>
                </a:prstGeom>
                <a:solidFill>
                  <a:srgbClr val="5491D4"/>
                </a:solidFill>
                <a:ln w="9525">
                  <a:miter lim="800000"/>
                  <a:headEnd/>
                  <a:tailEnd/>
                </a:ln>
                <a:effectLst/>
                <a:scene3d>
                  <a:camera prst="legacyPerspectiveFront">
                    <a:rot lat="0" lon="1500000" rev="0"/>
                  </a:camera>
                  <a:lightRig rig="legacyFlat4" dir="b"/>
                </a:scene3d>
                <a:sp3d extrusionH="887400" prstMaterial="legacyMatte">
                  <a:bevelT w="13500" h="13500" prst="angle"/>
                  <a:bevelB w="13500" h="13500" prst="angle"/>
                  <a:extrusionClr>
                    <a:srgbClr val="5491D4"/>
                  </a:extrusionClr>
                  <a:contourClr>
                    <a:srgbClr val="5491D4"/>
                  </a:contour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/>
                <a:p>
                  <a:pPr algn="ctr"/>
                  <a:r>
                    <a:rPr lang="ru-RU" dirty="0" smtClean="0"/>
                    <a:t>      </a:t>
                  </a:r>
                  <a:r>
                    <a:rPr lang="ru-RU" sz="14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Физкультура </a:t>
                  </a:r>
                </a:p>
                <a:p>
                  <a:pPr algn="ctr"/>
                  <a:r>
                    <a:rPr lang="ru-RU" sz="14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и спорт</a:t>
                  </a:r>
                  <a:endParaRPr lang="ru-RU" sz="1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35" name="Group 13"/>
                <p:cNvGrpSpPr>
                  <a:grpSpLocks/>
                </p:cNvGrpSpPr>
                <p:nvPr/>
              </p:nvGrpSpPr>
              <p:grpSpPr bwMode="auto">
                <a:xfrm>
                  <a:off x="2448" y="1296"/>
                  <a:ext cx="624" cy="96"/>
                  <a:chOff x="2003" y="3439"/>
                  <a:chExt cx="468" cy="244"/>
                </a:xfrm>
              </p:grpSpPr>
              <p:sp>
                <p:nvSpPr>
                  <p:cNvPr id="43" name="Oval 14"/>
                  <p:cNvSpPr>
                    <a:spLocks noChangeArrowheads="1"/>
                  </p:cNvSpPr>
                  <p:nvPr/>
                </p:nvSpPr>
                <p:spPr bwMode="gray">
                  <a:xfrm>
                    <a:off x="2003" y="3439"/>
                    <a:ext cx="79" cy="242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4" name="Rectangle 15"/>
                  <p:cNvSpPr>
                    <a:spLocks noChangeArrowheads="1"/>
                  </p:cNvSpPr>
                  <p:nvPr/>
                </p:nvSpPr>
                <p:spPr bwMode="gray">
                  <a:xfrm>
                    <a:off x="2048" y="3441"/>
                    <a:ext cx="388" cy="24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5" name="Oval 16"/>
                  <p:cNvSpPr>
                    <a:spLocks noChangeArrowheads="1"/>
                  </p:cNvSpPr>
                  <p:nvPr/>
                </p:nvSpPr>
                <p:spPr bwMode="gray">
                  <a:xfrm>
                    <a:off x="2400" y="3443"/>
                    <a:ext cx="71" cy="234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1">
                          <a:gamma/>
                          <a:shade val="46275"/>
                          <a:invGamma/>
                        </a:schemeClr>
                      </a:gs>
                      <a:gs pos="50000">
                        <a:schemeClr val="bg1"/>
                      </a:gs>
                      <a:gs pos="100000">
                        <a:schemeClr val="bg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127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6" name="Oval 17"/>
                  <p:cNvSpPr>
                    <a:spLocks noChangeArrowheads="1"/>
                  </p:cNvSpPr>
                  <p:nvPr/>
                </p:nvSpPr>
                <p:spPr bwMode="gray">
                  <a:xfrm>
                    <a:off x="2438" y="3519"/>
                    <a:ext cx="20" cy="69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1">
                          <a:gamma/>
                          <a:shade val="46275"/>
                          <a:invGamma/>
                        </a:schemeClr>
                      </a:gs>
                      <a:gs pos="50000">
                        <a:schemeClr val="bg1"/>
                      </a:gs>
                      <a:gs pos="100000">
                        <a:schemeClr val="bg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36" name="Rectangle 18"/>
                <p:cNvSpPr>
                  <a:spLocks noChangeArrowheads="1"/>
                </p:cNvSpPr>
                <p:nvPr/>
              </p:nvSpPr>
              <p:spPr bwMode="gray">
                <a:xfrm rot="19661993">
                  <a:off x="2858" y="1148"/>
                  <a:ext cx="732" cy="794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miter lim="800000"/>
                  <a:headEnd/>
                  <a:tailEnd/>
                </a:ln>
                <a:effectLst/>
                <a:scene3d>
                  <a:camera prst="legacyPerspectiveFront">
                    <a:rot lat="0" lon="1500000" rev="0"/>
                  </a:camera>
                  <a:lightRig rig="legacyFlat4" dir="b"/>
                </a:scene3d>
                <a:sp3d extrusionH="887400" prstMaterial="legacyMatte">
                  <a:bevelT w="13500" h="13500" prst="angle"/>
                  <a:bevelB w="13500" h="13500" prst="angle"/>
                  <a:extrusionClr>
                    <a:srgbClr val="99CC00"/>
                  </a:extrusionClr>
                  <a:contourClr>
                    <a:srgbClr val="99CC00"/>
                  </a:contour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/>
                <a:p>
                  <a:r>
                    <a:rPr lang="ru-RU" sz="14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Дорожная </a:t>
                  </a:r>
                </a:p>
                <a:p>
                  <a:r>
                    <a:rPr lang="ru-RU" sz="14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инфра-</a:t>
                  </a:r>
                </a:p>
                <a:p>
                  <a:r>
                    <a:rPr lang="ru-RU" sz="14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структура</a:t>
                  </a:r>
                  <a:endParaRPr lang="ru-RU" sz="1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37" name="Group 19"/>
                <p:cNvGrpSpPr>
                  <a:grpSpLocks/>
                </p:cNvGrpSpPr>
                <p:nvPr/>
              </p:nvGrpSpPr>
              <p:grpSpPr bwMode="auto">
                <a:xfrm>
                  <a:off x="3600" y="1296"/>
                  <a:ext cx="816" cy="96"/>
                  <a:chOff x="2003" y="3439"/>
                  <a:chExt cx="468" cy="244"/>
                </a:xfrm>
              </p:grpSpPr>
              <p:sp>
                <p:nvSpPr>
                  <p:cNvPr id="39" name="Oval 20"/>
                  <p:cNvSpPr>
                    <a:spLocks noChangeArrowheads="1"/>
                  </p:cNvSpPr>
                  <p:nvPr/>
                </p:nvSpPr>
                <p:spPr bwMode="gray">
                  <a:xfrm>
                    <a:off x="2003" y="3439"/>
                    <a:ext cx="79" cy="242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0" name="Rectangle 21"/>
                  <p:cNvSpPr>
                    <a:spLocks noChangeArrowheads="1"/>
                  </p:cNvSpPr>
                  <p:nvPr/>
                </p:nvSpPr>
                <p:spPr bwMode="gray">
                  <a:xfrm>
                    <a:off x="2048" y="3441"/>
                    <a:ext cx="388" cy="24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" name="Oval 22"/>
                  <p:cNvSpPr>
                    <a:spLocks noChangeArrowheads="1"/>
                  </p:cNvSpPr>
                  <p:nvPr/>
                </p:nvSpPr>
                <p:spPr bwMode="gray">
                  <a:xfrm>
                    <a:off x="2400" y="3443"/>
                    <a:ext cx="71" cy="234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1">
                          <a:gamma/>
                          <a:shade val="46275"/>
                          <a:invGamma/>
                        </a:schemeClr>
                      </a:gs>
                      <a:gs pos="50000">
                        <a:schemeClr val="bg1"/>
                      </a:gs>
                      <a:gs pos="100000">
                        <a:schemeClr val="bg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127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" name="Oval 23"/>
                  <p:cNvSpPr>
                    <a:spLocks noChangeArrowheads="1"/>
                  </p:cNvSpPr>
                  <p:nvPr/>
                </p:nvSpPr>
                <p:spPr bwMode="gray">
                  <a:xfrm>
                    <a:off x="2438" y="3519"/>
                    <a:ext cx="20" cy="69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1">
                          <a:gamma/>
                          <a:shade val="46275"/>
                          <a:invGamma/>
                        </a:schemeClr>
                      </a:gs>
                      <a:gs pos="50000">
                        <a:schemeClr val="bg1"/>
                      </a:gs>
                      <a:gs pos="100000">
                        <a:schemeClr val="bg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38" name="Rectangle 24"/>
                <p:cNvSpPr>
                  <a:spLocks noChangeArrowheads="1"/>
                </p:cNvSpPr>
                <p:nvPr/>
              </p:nvSpPr>
              <p:spPr bwMode="gray">
                <a:xfrm rot="19642415">
                  <a:off x="4045" y="1206"/>
                  <a:ext cx="776" cy="734"/>
                </a:xfrm>
                <a:prstGeom prst="rect">
                  <a:avLst/>
                </a:prstGeom>
                <a:gradFill rotWithShape="1">
                  <a:gsLst>
                    <a:gs pos="0">
                      <a:srgbClr val="009999"/>
                    </a:gs>
                    <a:gs pos="100000">
                      <a:srgbClr val="009999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n w="9525">
                  <a:miter lim="800000"/>
                  <a:headEnd/>
                  <a:tailEnd/>
                </a:ln>
                <a:effectLst/>
                <a:scene3d>
                  <a:camera prst="legacyPerspectiveFront">
                    <a:rot lat="0" lon="1500000" rev="0"/>
                  </a:camera>
                  <a:lightRig rig="legacyFlat4" dir="b"/>
                </a:scene3d>
                <a:sp3d extrusionH="887400" prstMaterial="legacyMatte">
                  <a:bevelT w="13500" h="13500" prst="angle"/>
                  <a:bevelB w="13500" h="13500" prst="angle"/>
                  <a:extrusionClr>
                    <a:srgbClr val="009999"/>
                  </a:extrusionClr>
                  <a:contourClr>
                    <a:srgbClr val="009999"/>
                  </a:contour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/>
                <a:p>
                  <a:pPr algn="ctr"/>
                  <a:r>
                    <a:rPr lang="ru-RU" sz="14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Здраво-</a:t>
                  </a:r>
                </a:p>
                <a:p>
                  <a:pPr algn="ctr"/>
                  <a:r>
                    <a:rPr lang="ru-RU" sz="14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охранение</a:t>
                  </a:r>
                  <a:endParaRPr lang="ru-RU" sz="1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0" name="Group 5"/>
              <p:cNvGrpSpPr>
                <a:grpSpLocks/>
              </p:cNvGrpSpPr>
              <p:nvPr/>
            </p:nvGrpSpPr>
            <p:grpSpPr bwMode="auto">
              <a:xfrm>
                <a:off x="5147004" y="5634306"/>
                <a:ext cx="2480241" cy="678974"/>
                <a:chOff x="2448" y="1157"/>
                <a:chExt cx="1968" cy="771"/>
              </a:xfrm>
            </p:grpSpPr>
            <p:grpSp>
              <p:nvGrpSpPr>
                <p:cNvPr id="21" name="Group 13"/>
                <p:cNvGrpSpPr>
                  <a:grpSpLocks/>
                </p:cNvGrpSpPr>
                <p:nvPr/>
              </p:nvGrpSpPr>
              <p:grpSpPr bwMode="auto">
                <a:xfrm>
                  <a:off x="2448" y="1296"/>
                  <a:ext cx="624" cy="96"/>
                  <a:chOff x="2003" y="3439"/>
                  <a:chExt cx="468" cy="244"/>
                </a:xfrm>
              </p:grpSpPr>
              <p:sp>
                <p:nvSpPr>
                  <p:cNvPr id="28" name="Rectangle 15"/>
                  <p:cNvSpPr>
                    <a:spLocks noChangeArrowheads="1"/>
                  </p:cNvSpPr>
                  <p:nvPr/>
                </p:nvSpPr>
                <p:spPr bwMode="gray">
                  <a:xfrm>
                    <a:off x="2048" y="3441"/>
                    <a:ext cx="388" cy="24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29" name="Oval 14"/>
                  <p:cNvSpPr>
                    <a:spLocks noChangeArrowheads="1"/>
                  </p:cNvSpPr>
                  <p:nvPr/>
                </p:nvSpPr>
                <p:spPr bwMode="gray">
                  <a:xfrm>
                    <a:off x="2003" y="3439"/>
                    <a:ext cx="79" cy="242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30" name="Oval 16"/>
                  <p:cNvSpPr>
                    <a:spLocks noChangeArrowheads="1"/>
                  </p:cNvSpPr>
                  <p:nvPr/>
                </p:nvSpPr>
                <p:spPr bwMode="gray">
                  <a:xfrm>
                    <a:off x="2400" y="3443"/>
                    <a:ext cx="71" cy="234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1">
                          <a:gamma/>
                          <a:shade val="46275"/>
                          <a:invGamma/>
                        </a:schemeClr>
                      </a:gs>
                      <a:gs pos="50000">
                        <a:schemeClr val="bg1"/>
                      </a:gs>
                      <a:gs pos="100000">
                        <a:schemeClr val="bg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127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31" name="Oval 17"/>
                  <p:cNvSpPr>
                    <a:spLocks noChangeArrowheads="1"/>
                  </p:cNvSpPr>
                  <p:nvPr/>
                </p:nvSpPr>
                <p:spPr bwMode="gray">
                  <a:xfrm>
                    <a:off x="2438" y="3519"/>
                    <a:ext cx="20" cy="69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1">
                          <a:gamma/>
                          <a:shade val="46275"/>
                          <a:invGamma/>
                        </a:schemeClr>
                      </a:gs>
                      <a:gs pos="50000">
                        <a:schemeClr val="bg1"/>
                      </a:gs>
                      <a:gs pos="100000">
                        <a:schemeClr val="bg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22" name="Rectangle 18"/>
                <p:cNvSpPr>
                  <a:spLocks noChangeArrowheads="1"/>
                </p:cNvSpPr>
                <p:nvPr/>
              </p:nvSpPr>
              <p:spPr bwMode="gray">
                <a:xfrm rot="19661993">
                  <a:off x="2910" y="1157"/>
                  <a:ext cx="677" cy="771"/>
                </a:xfrm>
                <a:prstGeom prst="rect">
                  <a:avLst/>
                </a:prstGeom>
                <a:solidFill>
                  <a:srgbClr val="99CC00"/>
                </a:solidFill>
                <a:ln w="9525">
                  <a:miter lim="800000"/>
                  <a:headEnd/>
                  <a:tailEnd/>
                </a:ln>
                <a:effectLst/>
                <a:scene3d>
                  <a:camera prst="legacyPerspectiveFront">
                    <a:rot lat="0" lon="1500000" rev="0"/>
                  </a:camera>
                  <a:lightRig rig="legacyFlat4" dir="b"/>
                </a:scene3d>
                <a:sp3d extrusionH="887400" prstMaterial="legacyMatte">
                  <a:bevelT w="13500" h="13500" prst="angle"/>
                  <a:bevelB w="13500" h="13500" prst="angle"/>
                  <a:extrusionClr>
                    <a:srgbClr val="99CC00"/>
                  </a:extrusionClr>
                  <a:contourClr>
                    <a:srgbClr val="99CC00"/>
                  </a:contour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/>
                <a:p>
                  <a:pPr algn="ctr"/>
                  <a:r>
                    <a:rPr lang="ru-RU" sz="16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ЖКХ</a:t>
                  </a:r>
                  <a:endPara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23" name="Group 19"/>
                <p:cNvGrpSpPr>
                  <a:grpSpLocks/>
                </p:cNvGrpSpPr>
                <p:nvPr/>
              </p:nvGrpSpPr>
              <p:grpSpPr bwMode="auto">
                <a:xfrm>
                  <a:off x="3600" y="1296"/>
                  <a:ext cx="816" cy="96"/>
                  <a:chOff x="2003" y="3439"/>
                  <a:chExt cx="468" cy="244"/>
                </a:xfrm>
              </p:grpSpPr>
              <p:sp>
                <p:nvSpPr>
                  <p:cNvPr id="24" name="Oval 20"/>
                  <p:cNvSpPr>
                    <a:spLocks noChangeArrowheads="1"/>
                  </p:cNvSpPr>
                  <p:nvPr/>
                </p:nvSpPr>
                <p:spPr bwMode="gray">
                  <a:xfrm>
                    <a:off x="2003" y="3439"/>
                    <a:ext cx="79" cy="242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25" name="Rectangle 21"/>
                  <p:cNvSpPr>
                    <a:spLocks noChangeArrowheads="1"/>
                  </p:cNvSpPr>
                  <p:nvPr/>
                </p:nvSpPr>
                <p:spPr bwMode="gray">
                  <a:xfrm>
                    <a:off x="2048" y="3441"/>
                    <a:ext cx="388" cy="24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26" name="Oval 22"/>
                  <p:cNvSpPr>
                    <a:spLocks noChangeArrowheads="1"/>
                  </p:cNvSpPr>
                  <p:nvPr/>
                </p:nvSpPr>
                <p:spPr bwMode="gray">
                  <a:xfrm>
                    <a:off x="2400" y="3443"/>
                    <a:ext cx="71" cy="234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1">
                          <a:gamma/>
                          <a:shade val="46275"/>
                          <a:invGamma/>
                        </a:schemeClr>
                      </a:gs>
                      <a:gs pos="50000">
                        <a:schemeClr val="bg1"/>
                      </a:gs>
                      <a:gs pos="100000">
                        <a:schemeClr val="bg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 w="127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27" name="Oval 23"/>
                  <p:cNvSpPr>
                    <a:spLocks noChangeArrowheads="1"/>
                  </p:cNvSpPr>
                  <p:nvPr/>
                </p:nvSpPr>
                <p:spPr bwMode="gray">
                  <a:xfrm>
                    <a:off x="2438" y="3519"/>
                    <a:ext cx="20" cy="69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1">
                          <a:gamma/>
                          <a:shade val="46275"/>
                          <a:invGamma/>
                        </a:schemeClr>
                      </a:gs>
                      <a:gs pos="50000">
                        <a:schemeClr val="bg1"/>
                      </a:gs>
                      <a:gs pos="100000">
                        <a:schemeClr val="bg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</p:grpSp>
        <p:sp>
          <p:nvSpPr>
            <p:cNvPr id="18" name="Rectangle 6"/>
            <p:cNvSpPr>
              <a:spLocks noChangeArrowheads="1"/>
            </p:cNvSpPr>
            <p:nvPr/>
          </p:nvSpPr>
          <p:spPr bwMode="gray">
            <a:xfrm rot="19675832">
              <a:off x="7553032" y="5678913"/>
              <a:ext cx="832121" cy="610026"/>
            </a:xfrm>
            <a:prstGeom prst="rect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66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6600"/>
              </a:extrusionClr>
              <a:contourClr>
                <a:srgbClr val="FF660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r>
                <a:rPr 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Образование</a:t>
              </a: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51" name="Прямая соединительная линия 50"/>
          <p:cNvCxnSpPr/>
          <p:nvPr/>
        </p:nvCxnSpPr>
        <p:spPr>
          <a:xfrm>
            <a:off x="1805474" y="1268760"/>
            <a:ext cx="715901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598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" y="0"/>
            <a:ext cx="2063013" cy="206301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8030879"/>
              </p:ext>
            </p:extLst>
          </p:nvPr>
        </p:nvGraphicFramePr>
        <p:xfrm>
          <a:off x="260822" y="1593921"/>
          <a:ext cx="8703665" cy="4233654"/>
        </p:xfrm>
        <a:graphic>
          <a:graphicData uri="http://schemas.openxmlformats.org/drawingml/2006/table">
            <a:tbl>
              <a:tblPr/>
              <a:tblGrid>
                <a:gridCol w="19010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39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478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9778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7848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603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3423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51824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Кол-во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наказов </a:t>
                      </a:r>
                      <a:r>
                        <a:rPr lang="ru-RU" sz="14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(прирост к плану)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Объем финансирования мероприятий, млн. рублей</a:t>
                      </a: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58" marR="5358" marT="53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A4D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58" marR="5358" marT="53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A4D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58" marR="5358" marT="5358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A4D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23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ru-RU" sz="14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(прирост к плану)</a:t>
                      </a:r>
                      <a:endParaRPr lang="ru-RU" sz="1400" b="1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 источникам финансирования</a:t>
                      </a:r>
                    </a:p>
                    <a:p>
                      <a:endParaRPr lang="ru-RU" dirty="0"/>
                    </a:p>
                  </a:txBody>
                  <a:tcPr marL="5358" marR="5358" marT="535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358" marR="5358" marT="53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358" marR="5358" marT="53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358" marR="5358" marT="53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2316">
                <a:tc vMerge="1"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</a:t>
                      </a: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</a:t>
                      </a: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ФБ</a:t>
                      </a: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ВБИ</a:t>
                      </a: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6538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Всего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956/</a:t>
                      </a:r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735</a:t>
                      </a:r>
                      <a:r>
                        <a:rPr lang="ru-RU" sz="1200" b="0" i="1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algn="ctr" defTabSz="685800" rtl="0" eaLnBrk="1" fontAlgn="ctr" latinLnBrk="0" hangingPunct="1"/>
                      <a:r>
                        <a:rPr lang="ru-RU" sz="12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(+30%)</a:t>
                      </a:r>
                      <a:endParaRPr lang="ru-RU" sz="1200" b="1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8024,9/</a:t>
                      </a:r>
                      <a:r>
                        <a:rPr lang="ru-RU" sz="12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5745,1</a:t>
                      </a:r>
                      <a:r>
                        <a:rPr lang="ru-RU" sz="1200" b="0" i="1" u="none" strike="noStrike" kern="1200" baseline="30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algn="ctr" defTabSz="685800" rtl="0" eaLnBrk="1" fontAlgn="ctr" latinLnBrk="0" hangingPunct="1"/>
                      <a:r>
                        <a:rPr lang="ru-RU" sz="12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(+39,6%)</a:t>
                      </a:r>
                      <a:endParaRPr lang="ru-RU" sz="1200" b="1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5490,8/</a:t>
                      </a:r>
                      <a:r>
                        <a:rPr lang="ru-RU" sz="12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4124,8</a:t>
                      </a:r>
                      <a:r>
                        <a:rPr lang="ru-RU" sz="1200" b="0" i="1" u="none" strike="noStrike" kern="1200" baseline="30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algn="ctr" defTabSz="685800" rtl="0" eaLnBrk="1" fontAlgn="ctr" latinLnBrk="0" hangingPunct="1"/>
                      <a:r>
                        <a:rPr lang="ru-RU" sz="12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(+33%)</a:t>
                      </a:r>
                      <a:endParaRPr lang="ru-RU" sz="1200" b="1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515,0/</a:t>
                      </a:r>
                      <a:r>
                        <a:rPr lang="ru-RU" sz="12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532,6</a:t>
                      </a:r>
                      <a:r>
                        <a:rPr lang="ru-RU" sz="1200" b="0" i="1" u="none" strike="noStrike" kern="1200" baseline="30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algn="ctr" defTabSz="685800" rtl="0" eaLnBrk="1" fontAlgn="ctr" latinLnBrk="0" hangingPunct="1"/>
                      <a:r>
                        <a:rPr lang="ru-RU" sz="12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(-3,4%)</a:t>
                      </a:r>
                      <a:endParaRPr lang="ru-RU" sz="1200" b="1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1971,4/</a:t>
                      </a:r>
                      <a:r>
                        <a:rPr lang="ru-RU" sz="12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1072,2</a:t>
                      </a:r>
                      <a:r>
                        <a:rPr lang="ru-RU" sz="1200" b="0" i="1" u="none" strike="noStrike" kern="1200" baseline="30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algn="ctr" defTabSz="685800" rtl="0" eaLnBrk="1" fontAlgn="ctr" latinLnBrk="0" hangingPunct="1"/>
                      <a:r>
                        <a:rPr lang="ru-RU" sz="12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(+84%)</a:t>
                      </a:r>
                      <a:endParaRPr lang="ru-RU" sz="1200" b="1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47,7/</a:t>
                      </a:r>
                      <a:r>
                        <a:rPr lang="ru-RU" sz="12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15,5</a:t>
                      </a:r>
                      <a:r>
                        <a:rPr lang="ru-RU" sz="1200" b="0" i="1" u="none" strike="noStrike" kern="1200" baseline="30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algn="ctr" defTabSz="685800" rtl="0" eaLnBrk="1" fontAlgn="ctr" latinLnBrk="0" hangingPunct="1"/>
                      <a:r>
                        <a:rPr lang="ru-RU" sz="11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(рост в 3 р.)</a:t>
                      </a:r>
                      <a:endParaRPr lang="ru-RU" sz="1100" b="1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539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в том числе:</a:t>
                      </a: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5914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с 1 по 18 округ</a:t>
                      </a: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682/</a:t>
                      </a:r>
                      <a:r>
                        <a:rPr lang="ru-RU" sz="12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466</a:t>
                      </a:r>
                      <a:r>
                        <a:rPr lang="ru-RU" sz="1200" b="0" i="1" u="none" strike="noStrike" kern="1200" baseline="30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algn="ctr" defTabSz="685800" rtl="0" eaLnBrk="1" fontAlgn="ctr" latinLnBrk="0" hangingPunct="1"/>
                      <a:r>
                        <a:rPr lang="ru-RU" sz="12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(+46%)</a:t>
                      </a:r>
                      <a:endParaRPr lang="ru-RU" sz="1200" b="1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6100,1/</a:t>
                      </a:r>
                      <a:r>
                        <a:rPr lang="ru-RU" sz="12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4838,5</a:t>
                      </a:r>
                      <a:r>
                        <a:rPr lang="ru-RU" sz="1200" b="0" i="1" u="none" strike="noStrike" kern="1200" baseline="30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algn="ctr" defTabSz="685800" rtl="0" eaLnBrk="1" fontAlgn="ctr" latinLnBrk="0" hangingPunct="1"/>
                      <a:r>
                        <a:rPr lang="ru-RU" sz="12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(+26%)</a:t>
                      </a:r>
                      <a:endParaRPr lang="ru-RU" sz="1200" b="0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4426,0/</a:t>
                      </a:r>
                      <a:r>
                        <a:rPr lang="ru-RU" sz="12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3679,2</a:t>
                      </a:r>
                      <a:r>
                        <a:rPr lang="ru-RU" sz="1200" b="0" i="1" u="none" strike="noStrike" kern="1200" baseline="30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algn="ctr" defTabSz="685800" rtl="0" eaLnBrk="1" fontAlgn="ctr" latinLnBrk="0" hangingPunct="1"/>
                      <a:r>
                        <a:rPr lang="ru-RU" sz="12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(+20%)</a:t>
                      </a:r>
                      <a:endParaRPr lang="ru-RU" sz="1200" b="1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251,2/</a:t>
                      </a:r>
                      <a:r>
                        <a:rPr lang="ru-RU" sz="12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178,9</a:t>
                      </a:r>
                      <a:r>
                        <a:rPr lang="ru-RU" sz="1200" b="0" i="1" u="none" strike="noStrike" kern="1200" baseline="30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algn="ctr" defTabSz="685800" rtl="0" eaLnBrk="1" fontAlgn="ctr" latinLnBrk="0" hangingPunct="1"/>
                      <a:r>
                        <a:rPr lang="ru-RU" sz="12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(+40%)</a:t>
                      </a:r>
                      <a:endParaRPr lang="ru-RU" sz="1200" b="1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1375,2/</a:t>
                      </a:r>
                      <a:r>
                        <a:rPr lang="ru-RU" sz="12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972,2</a:t>
                      </a:r>
                      <a:r>
                        <a:rPr lang="ru-RU" sz="1200" b="0" i="1" u="none" strike="noStrike" kern="1200" baseline="30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algn="ctr" defTabSz="685800" rtl="0" eaLnBrk="1" fontAlgn="ctr" latinLnBrk="0" hangingPunct="1"/>
                      <a:r>
                        <a:rPr lang="ru-RU" sz="12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(+41,4%)</a:t>
                      </a:r>
                      <a:endParaRPr lang="ru-RU" sz="1200" b="1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47,7/</a:t>
                      </a:r>
                      <a:r>
                        <a:rPr lang="ru-RU" sz="12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8,2</a:t>
                      </a:r>
                      <a:r>
                        <a:rPr lang="ru-RU" sz="1200" b="0" i="1" u="none" strike="noStrike" kern="1200" baseline="30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algn="ctr" defTabSz="685800" rtl="0" eaLnBrk="1" fontAlgn="ctr" latinLnBrk="0" hangingPunct="1"/>
                      <a:r>
                        <a:rPr lang="ru-RU" sz="105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(рост в 5,8 р.)</a:t>
                      </a:r>
                      <a:endParaRPr lang="ru-RU" sz="1050" b="1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4239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с 19 по 38 округ</a:t>
                      </a:r>
                    </a:p>
                    <a:p>
                      <a:pPr algn="just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(г. Новосибирск)</a:t>
                      </a: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274/</a:t>
                      </a:r>
                      <a:r>
                        <a:rPr lang="ru-RU" sz="12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269</a:t>
                      </a:r>
                      <a:r>
                        <a:rPr lang="ru-RU" sz="1200" b="0" i="1" u="none" strike="noStrike" kern="1200" baseline="30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algn="ctr" defTabSz="685800" rtl="0" eaLnBrk="1" fontAlgn="ctr" latinLnBrk="0" hangingPunct="1"/>
                      <a:r>
                        <a:rPr lang="ru-RU" sz="12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(+2%)</a:t>
                      </a:r>
                      <a:endParaRPr lang="ru-RU" sz="1200" b="1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1924,8/</a:t>
                      </a:r>
                      <a:r>
                        <a:rPr lang="ru-RU" sz="12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906,6</a:t>
                      </a:r>
                      <a:r>
                        <a:rPr lang="ru-RU" sz="1200" b="0" i="1" u="none" strike="noStrike" kern="1200" baseline="30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algn="ctr" defTabSz="685800" rtl="0" eaLnBrk="1" fontAlgn="ctr" latinLnBrk="0" hangingPunct="1"/>
                      <a:r>
                        <a:rPr lang="ru-RU" sz="12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(рост в 2,1 р.)</a:t>
                      </a:r>
                      <a:endParaRPr lang="ru-RU" sz="1200" b="1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1064,8/</a:t>
                      </a:r>
                      <a:r>
                        <a:rPr lang="ru-RU" sz="12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445,6</a:t>
                      </a:r>
                      <a:r>
                        <a:rPr lang="ru-RU" sz="1200" b="0" i="1" u="none" strike="noStrike" kern="1200" baseline="30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algn="ctr" defTabSz="685800" rtl="0" eaLnBrk="1" fontAlgn="ctr" latinLnBrk="0" hangingPunct="1"/>
                      <a:r>
                        <a:rPr lang="ru-RU" sz="12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(рост в 2,4 р.)</a:t>
                      </a:r>
                      <a:endParaRPr lang="ru-RU" sz="1200" b="1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263,8/</a:t>
                      </a:r>
                      <a:r>
                        <a:rPr lang="ru-RU" sz="12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353,7</a:t>
                      </a:r>
                      <a:r>
                        <a:rPr lang="ru-RU" sz="1200" b="0" i="1" u="none" strike="noStrike" kern="1200" baseline="30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algn="ctr" defTabSz="685800" rtl="0" eaLnBrk="1" fontAlgn="ctr" latinLnBrk="0" hangingPunct="1"/>
                      <a:r>
                        <a:rPr lang="ru-RU" sz="12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(-25,5%)</a:t>
                      </a:r>
                      <a:endParaRPr lang="ru-RU" sz="1200" b="1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596,2/</a:t>
                      </a:r>
                      <a:r>
                        <a:rPr lang="ru-RU" sz="12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100,0</a:t>
                      </a:r>
                      <a:r>
                        <a:rPr lang="ru-RU" sz="1200" b="0" i="1" u="none" strike="noStrike" kern="1200" baseline="30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algn="ctr" defTabSz="685800" rtl="0" eaLnBrk="1" fontAlgn="ctr" latinLnBrk="0" hangingPunct="1"/>
                      <a:r>
                        <a:rPr lang="ru-RU" sz="12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(рост в 6 р.)</a:t>
                      </a:r>
                      <a:endParaRPr lang="ru-RU" sz="1200" b="1" i="1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0,02/</a:t>
                      </a:r>
                      <a:r>
                        <a:rPr lang="ru-RU" sz="12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7,3</a:t>
                      </a:r>
                      <a:r>
                        <a:rPr lang="ru-RU" sz="1200" b="0" i="1" u="none" strike="noStrike" kern="1200" baseline="30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tx1"/>
                        </a:gs>
                        <a:gs pos="6000">
                          <a:schemeClr val="tx2">
                            <a:lumMod val="60000"/>
                            <a:lumOff val="40000"/>
                          </a:schemeClr>
                        </a:gs>
                        <a:gs pos="55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pSp>
        <p:nvGrpSpPr>
          <p:cNvPr id="13" name="Группа 12"/>
          <p:cNvGrpSpPr/>
          <p:nvPr/>
        </p:nvGrpSpPr>
        <p:grpSpPr>
          <a:xfrm>
            <a:off x="1805474" y="1268760"/>
            <a:ext cx="7159014" cy="5393636"/>
            <a:chOff x="1805474" y="1268760"/>
            <a:chExt cx="7159014" cy="5393636"/>
          </a:xfrm>
        </p:grpSpPr>
        <p:cxnSp>
          <p:nvCxnSpPr>
            <p:cNvPr id="4" name="Прямая соединительная линия 3"/>
            <p:cNvCxnSpPr/>
            <p:nvPr/>
          </p:nvCxnSpPr>
          <p:spPr>
            <a:xfrm>
              <a:off x="3275856" y="6454891"/>
              <a:ext cx="5688632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/>
            <p:cNvCxnSpPr/>
            <p:nvPr/>
          </p:nvCxnSpPr>
          <p:spPr>
            <a:xfrm>
              <a:off x="3275856" y="6657325"/>
              <a:ext cx="5688632" cy="0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 flipV="1">
              <a:off x="8964488" y="1268760"/>
              <a:ext cx="0" cy="5393636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1805474" y="1268760"/>
              <a:ext cx="7159014" cy="0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Прямоугольник 11"/>
          <p:cNvSpPr/>
          <p:nvPr/>
        </p:nvSpPr>
        <p:spPr>
          <a:xfrm>
            <a:off x="2411760" y="323620"/>
            <a:ext cx="57461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Финансирование реализации 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наказов избирателей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2017 году</a:t>
            </a:r>
            <a:endParaRPr lang="ru-RU" sz="20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79512" y="5909777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количество и объем финансирования наказов указаны в соответствии с планом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реализации наказов избирателей депутатам Законодательного Собрания Новосибирской области </a:t>
            </a: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2017 год, утвержденным постановлением Законодательного Собрания Новосибирской области от 23.03.2017 № 51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66929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" y="0"/>
            <a:ext cx="2063013" cy="206301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1835696" y="1268760"/>
            <a:ext cx="7159014" cy="5393636"/>
            <a:chOff x="1805474" y="1268760"/>
            <a:chExt cx="7159014" cy="5393636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flipV="1">
              <a:off x="8964488" y="1268760"/>
              <a:ext cx="0" cy="5393636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1805474" y="1268760"/>
              <a:ext cx="7159014" cy="0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620317905"/>
              </p:ext>
            </p:extLst>
          </p:nvPr>
        </p:nvGraphicFramePr>
        <p:xfrm>
          <a:off x="827584" y="1170958"/>
          <a:ext cx="8316416" cy="5589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641034" y="260648"/>
            <a:ext cx="55483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Отраслевая структура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наказов избирателей,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вошедших в Отчет, %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0430721"/>
              </p:ext>
            </p:extLst>
          </p:nvPr>
        </p:nvGraphicFramePr>
        <p:xfrm>
          <a:off x="107504" y="1556792"/>
          <a:ext cx="8887206" cy="5203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930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" y="0"/>
            <a:ext cx="2063013" cy="206301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1835696" y="1268760"/>
            <a:ext cx="7159014" cy="5393636"/>
            <a:chOff x="1805474" y="1268760"/>
            <a:chExt cx="7159014" cy="5393636"/>
          </a:xfrm>
        </p:grpSpPr>
        <p:cxnSp>
          <p:nvCxnSpPr>
            <p:cNvPr id="9" name="Прямая соединительная линия 8"/>
            <p:cNvCxnSpPr/>
            <p:nvPr/>
          </p:nvCxnSpPr>
          <p:spPr>
            <a:xfrm>
              <a:off x="3275856" y="6454891"/>
              <a:ext cx="5688632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3275856" y="6657325"/>
              <a:ext cx="5688632" cy="0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V="1">
              <a:off x="8964488" y="1268760"/>
              <a:ext cx="0" cy="5393636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1805474" y="1268760"/>
              <a:ext cx="7159014" cy="0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Прямоугольник 13"/>
          <p:cNvSpPr/>
          <p:nvPr/>
        </p:nvSpPr>
        <p:spPr>
          <a:xfrm>
            <a:off x="1617035" y="385175"/>
            <a:ext cx="7452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Распределение средств на реализацию наказов избирателей, вошедших в Отчет, в соответствии с отраслевой структурой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876256" y="2276872"/>
            <a:ext cx="221806" cy="21602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732240" y="941261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91680" y="1278511"/>
            <a:ext cx="730303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Отчетом общий объем финансирования наказов избирателей составил </a:t>
            </a:r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8024,9 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239187" y="2188048"/>
            <a:ext cx="13622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</a:t>
            </a:r>
          </a:p>
        </p:txBody>
      </p:sp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3635124"/>
              </p:ext>
            </p:extLst>
          </p:nvPr>
        </p:nvGraphicFramePr>
        <p:xfrm>
          <a:off x="251520" y="2216729"/>
          <a:ext cx="8743190" cy="4594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9378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Похожее изображе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" y="0"/>
            <a:ext cx="2063013" cy="206301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1805474" y="1268760"/>
            <a:ext cx="7159014" cy="5393636"/>
            <a:chOff x="1805474" y="1268760"/>
            <a:chExt cx="7159014" cy="5393636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 flipV="1">
              <a:off x="8964488" y="1268760"/>
              <a:ext cx="0" cy="5393636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1805474" y="1268760"/>
              <a:ext cx="7159014" cy="0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Прямоугольник 10"/>
          <p:cNvSpPr/>
          <p:nvPr/>
        </p:nvSpPr>
        <p:spPr>
          <a:xfrm>
            <a:off x="2433964" y="0"/>
            <a:ext cx="59020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Объемы финансирования строительства и реконструкции объектов социальной инфраструктуры за счет средств областного бюджета Новосибирской области в разрезе сфер деятельности</a:t>
            </a:r>
            <a:endParaRPr lang="ru-RU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483852745"/>
              </p:ext>
            </p:extLst>
          </p:nvPr>
        </p:nvGraphicFramePr>
        <p:xfrm>
          <a:off x="395536" y="980729"/>
          <a:ext cx="8352928" cy="4988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42" name="Группа 41"/>
          <p:cNvGrpSpPr/>
          <p:nvPr/>
        </p:nvGrpSpPr>
        <p:grpSpPr>
          <a:xfrm>
            <a:off x="1820953" y="4750295"/>
            <a:ext cx="2573865" cy="766935"/>
            <a:chOff x="2437" y="1684317"/>
            <a:chExt cx="2376723" cy="766935"/>
          </a:xfrm>
        </p:grpSpPr>
        <p:sp>
          <p:nvSpPr>
            <p:cNvPr id="46" name="Прямоугольник 45"/>
            <p:cNvSpPr/>
            <p:nvPr/>
          </p:nvSpPr>
          <p:spPr>
            <a:xfrm>
              <a:off x="2437" y="1684317"/>
              <a:ext cx="2376723" cy="766935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7" name="Прямоугольник 46"/>
            <p:cNvSpPr/>
            <p:nvPr/>
          </p:nvSpPr>
          <p:spPr>
            <a:xfrm>
              <a:off x="2437" y="1684317"/>
              <a:ext cx="2376723" cy="7669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9352" tIns="85344" rIns="149352" bIns="85344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100" b="1" kern="1200" dirty="0" smtClean="0">
                  <a:solidFill>
                    <a:schemeClr val="bg2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Культура</a:t>
              </a:r>
              <a:endParaRPr lang="ru-RU" sz="2100" b="1" kern="12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5076055" y="4750296"/>
            <a:ext cx="2592289" cy="766935"/>
            <a:chOff x="2437" y="1684317"/>
            <a:chExt cx="2376723" cy="766935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49" name="Прямоугольник 48"/>
            <p:cNvSpPr/>
            <p:nvPr/>
          </p:nvSpPr>
          <p:spPr>
            <a:xfrm>
              <a:off x="2437" y="1684317"/>
              <a:ext cx="2376723" cy="766935"/>
            </a:xfrm>
            <a:prstGeom prst="rect">
              <a:avLst/>
            </a:prstGeom>
            <a:grpFill/>
            <a:ln>
              <a:solidFill>
                <a:schemeClr val="accent4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0" name="Прямоугольник 49"/>
            <p:cNvSpPr/>
            <p:nvPr/>
          </p:nvSpPr>
          <p:spPr>
            <a:xfrm>
              <a:off x="2437" y="1684317"/>
              <a:ext cx="2376723" cy="766935"/>
            </a:xfrm>
            <a:prstGeom prst="rect">
              <a:avLst/>
            </a:prstGeom>
            <a:grpFill/>
            <a:ln>
              <a:solidFill>
                <a:schemeClr val="accent4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9352" tIns="85344" rIns="149352" bIns="85344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100" b="1" kern="1200" dirty="0" smtClean="0">
                  <a:solidFill>
                    <a:schemeClr val="bg2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Физкультура и спорт</a:t>
              </a:r>
              <a:endParaRPr lang="ru-RU" sz="2100" b="1" kern="12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1820953" y="5517230"/>
            <a:ext cx="2573866" cy="966239"/>
            <a:chOff x="2520" y="2428120"/>
            <a:chExt cx="2493093" cy="966239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56" name="Прямоугольник 55"/>
            <p:cNvSpPr/>
            <p:nvPr/>
          </p:nvSpPr>
          <p:spPr>
            <a:xfrm>
              <a:off x="2520" y="2428120"/>
              <a:ext cx="2457272" cy="966239"/>
            </a:xfrm>
            <a:prstGeom prst="rect">
              <a:avLst/>
            </a:prstGeom>
            <a:grpFill/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7" name="Прямоугольник 56"/>
            <p:cNvSpPr/>
            <p:nvPr/>
          </p:nvSpPr>
          <p:spPr>
            <a:xfrm>
              <a:off x="38341" y="2428120"/>
              <a:ext cx="2457272" cy="96623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42240" bIns="160020" numCol="1" spcCol="1270" anchor="t" anchorCtr="0">
              <a:noAutofit/>
            </a:bodyPr>
            <a:lstStyle/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ru-RU" sz="20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ед.</a:t>
              </a:r>
              <a:endParaRPr lang="ru-RU" sz="20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20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134,7 млн. рублей</a:t>
              </a:r>
              <a:endParaRPr lang="ru-RU" sz="20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8" name="Группа 57"/>
          <p:cNvGrpSpPr/>
          <p:nvPr/>
        </p:nvGrpSpPr>
        <p:grpSpPr>
          <a:xfrm>
            <a:off x="5074989" y="5517230"/>
            <a:ext cx="2594419" cy="966239"/>
            <a:chOff x="2520" y="2428120"/>
            <a:chExt cx="2457272" cy="966239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59" name="Прямоугольник 58"/>
            <p:cNvSpPr/>
            <p:nvPr/>
          </p:nvSpPr>
          <p:spPr>
            <a:xfrm>
              <a:off x="2520" y="2428120"/>
              <a:ext cx="2457272" cy="966239"/>
            </a:xfrm>
            <a:prstGeom prst="rect">
              <a:avLst/>
            </a:prstGeom>
            <a:grpFill/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0" name="Прямоугольник 59"/>
            <p:cNvSpPr/>
            <p:nvPr/>
          </p:nvSpPr>
          <p:spPr>
            <a:xfrm>
              <a:off x="2520" y="2428120"/>
              <a:ext cx="2457272" cy="96623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42240" bIns="160020" numCol="1" spcCol="1270" anchor="t" anchorCtr="0">
              <a:noAutofit/>
            </a:bodyPr>
            <a:lstStyle/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20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13 ед.</a:t>
              </a:r>
              <a:endParaRPr lang="ru-RU" sz="20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20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200,0 млн. рублей</a:t>
              </a:r>
              <a:endParaRPr lang="ru-RU" sz="20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303466" y="1739847"/>
            <a:ext cx="8481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Отчетом 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капитального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 было направлено 2125,4 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Выноска 3 64"/>
          <p:cNvSpPr/>
          <p:nvPr/>
        </p:nvSpPr>
        <p:spPr>
          <a:xfrm>
            <a:off x="6616747" y="6226205"/>
            <a:ext cx="2160240" cy="502308"/>
          </a:xfrm>
          <a:prstGeom prst="borderCallout3">
            <a:avLst>
              <a:gd name="adj1" fmla="val -5742"/>
              <a:gd name="adj2" fmla="val 62202"/>
              <a:gd name="adj3" fmla="val -263943"/>
              <a:gd name="adj4" fmla="val 44674"/>
              <a:gd name="adj5" fmla="val -86963"/>
              <a:gd name="adj6" fmla="val 68204"/>
              <a:gd name="adj7" fmla="val -3152"/>
              <a:gd name="adj8" fmla="val 7469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направлено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140,0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 из ФБ</a:t>
            </a:r>
          </a:p>
        </p:txBody>
      </p:sp>
      <p:sp>
        <p:nvSpPr>
          <p:cNvPr id="66" name="Выноска 3 65"/>
          <p:cNvSpPr/>
          <p:nvPr/>
        </p:nvSpPr>
        <p:spPr>
          <a:xfrm>
            <a:off x="107504" y="4298130"/>
            <a:ext cx="2115868" cy="452165"/>
          </a:xfrm>
          <a:prstGeom prst="borderCallout3">
            <a:avLst>
              <a:gd name="adj1" fmla="val 25955"/>
              <a:gd name="adj2" fmla="val 9799"/>
              <a:gd name="adj3" fmla="val -334053"/>
              <a:gd name="adj4" fmla="val 13868"/>
              <a:gd name="adj5" fmla="val -126221"/>
              <a:gd name="adj6" fmla="val 1120"/>
              <a:gd name="adj7" fmla="val 18002"/>
              <a:gd name="adj8" fmla="val 47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направлено 870,4 млн. рублей из ФБ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92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Похожее изображе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2" y="0"/>
            <a:ext cx="2063013" cy="206301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1805474" y="1268760"/>
            <a:ext cx="7159014" cy="5393636"/>
            <a:chOff x="1805474" y="1268760"/>
            <a:chExt cx="7159014" cy="5393636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 flipV="1">
              <a:off x="8964488" y="1268760"/>
              <a:ext cx="0" cy="5393636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1805474" y="1268760"/>
              <a:ext cx="7159014" cy="0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Прямоугольник 10"/>
          <p:cNvSpPr/>
          <p:nvPr/>
        </p:nvSpPr>
        <p:spPr>
          <a:xfrm>
            <a:off x="1979711" y="0"/>
            <a:ext cx="69528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Примеры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финансирования за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средств областного бюджета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Новосибирской области специфических (узкопрофильных) наказов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(за рамками строительной программы Новосибирской области)</a:t>
            </a:r>
            <a:endParaRPr lang="ru-R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3356719" y="2180254"/>
            <a:ext cx="4471747" cy="310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52882" y="3579720"/>
            <a:ext cx="4402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Спортплощадки, спортсооружения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(возведение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ремонт)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57,9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52883" y="4530089"/>
            <a:ext cx="4465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комфортной городской среды» – 39,9 млн. рублей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56720" y="2712102"/>
            <a:ext cx="4226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Капремонты и ремонты клубов и СДК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69,1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42999" y="1794790"/>
            <a:ext cx="43123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Замена окон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кровель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 и детских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садов – 215,1 млн. рублей</a:t>
            </a:r>
            <a:endParaRPr lang="ru-RU" dirty="0"/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454208" y="5522894"/>
            <a:ext cx="2781986" cy="46830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Здравоохранение</a:t>
            </a:r>
            <a:endParaRPr lang="ru-RU" b="1" dirty="0">
              <a:solidFill>
                <a:schemeClr val="tx1"/>
              </a:solidFill>
            </a:endParaRPr>
          </a:p>
        </p:txBody>
      </p:sp>
      <p:grpSp>
        <p:nvGrpSpPr>
          <p:cNvPr id="92" name="Группа 91"/>
          <p:cNvGrpSpPr/>
          <p:nvPr/>
        </p:nvGrpSpPr>
        <p:grpSpPr>
          <a:xfrm>
            <a:off x="350413" y="1790203"/>
            <a:ext cx="8582143" cy="4352658"/>
            <a:chOff x="350413" y="1790203"/>
            <a:chExt cx="8582143" cy="4352658"/>
          </a:xfrm>
        </p:grpSpPr>
        <p:pic>
          <p:nvPicPr>
            <p:cNvPr id="86" name="Picture 4" descr="Похожее изображение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230" y="5872429"/>
              <a:ext cx="2781986" cy="270432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6" name="Группа 15"/>
            <p:cNvGrpSpPr/>
            <p:nvPr/>
          </p:nvGrpSpPr>
          <p:grpSpPr>
            <a:xfrm>
              <a:off x="350413" y="1790203"/>
              <a:ext cx="8582143" cy="3504656"/>
              <a:chOff x="919114" y="1889180"/>
              <a:chExt cx="6795245" cy="4098962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919114" y="1889180"/>
                <a:ext cx="6795245" cy="4098962"/>
                <a:chOff x="242547" y="1881957"/>
                <a:chExt cx="6795245" cy="4098962"/>
              </a:xfrm>
            </p:grpSpPr>
            <p:grpSp>
              <p:nvGrpSpPr>
                <p:cNvPr id="20" name="Группа 19"/>
                <p:cNvGrpSpPr/>
                <p:nvPr/>
              </p:nvGrpSpPr>
              <p:grpSpPr>
                <a:xfrm>
                  <a:off x="242547" y="1889180"/>
                  <a:ext cx="6327193" cy="4091739"/>
                  <a:chOff x="117015" y="1357512"/>
                  <a:chExt cx="6327193" cy="4091739"/>
                </a:xfrm>
              </p:grpSpPr>
              <p:sp>
                <p:nvSpPr>
                  <p:cNvPr id="29" name="Скругленный прямоугольник 28"/>
                  <p:cNvSpPr/>
                  <p:nvPr/>
                </p:nvSpPr>
                <p:spPr>
                  <a:xfrm>
                    <a:off x="135214" y="1357512"/>
                    <a:ext cx="6308994" cy="831153"/>
                  </a:xfrm>
                  <a:prstGeom prst="roundRect">
                    <a:avLst/>
                  </a:prstGeom>
                  <a:noFill/>
                  <a:ln>
                    <a:solidFill>
                      <a:schemeClr val="accent5">
                        <a:lumMod val="75000"/>
                      </a:schemeClr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grpSp>
                <p:nvGrpSpPr>
                  <p:cNvPr id="30" name="Группа 29"/>
                  <p:cNvGrpSpPr/>
                  <p:nvPr/>
                </p:nvGrpSpPr>
                <p:grpSpPr>
                  <a:xfrm>
                    <a:off x="169696" y="1475670"/>
                    <a:ext cx="2232248" cy="773967"/>
                    <a:chOff x="2411760" y="1988840"/>
                    <a:chExt cx="2232248" cy="773967"/>
                  </a:xfrm>
                </p:grpSpPr>
                <p:pic>
                  <p:nvPicPr>
                    <p:cNvPr id="44" name="Picture 4" descr="Похожее изображение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411760" y="2430151"/>
                      <a:ext cx="2232248" cy="332656"/>
                    </a:xfrm>
                    <a:prstGeom prst="rect">
                      <a:avLst/>
                    </a:prstGeom>
                    <a:noFill/>
                    <a:effectLst>
                      <a:softEdge rad="127000"/>
                    </a:effectLst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sp>
                  <p:nvSpPr>
                    <p:cNvPr id="45" name="Скругленный прямоугольник 44"/>
                    <p:cNvSpPr/>
                    <p:nvPr/>
                  </p:nvSpPr>
                  <p:spPr>
                    <a:xfrm>
                      <a:off x="2411760" y="1988840"/>
                      <a:ext cx="2232248" cy="576064"/>
                    </a:xfrm>
                    <a:prstGeom prst="roundRect">
                      <a:avLst/>
                    </a:prstGeom>
                    <a:solidFill>
                      <a:schemeClr val="accent4">
                        <a:lumMod val="20000"/>
                        <a:lumOff val="80000"/>
                      </a:schemeClr>
                    </a:solidFill>
                    <a:ln>
                      <a:noFill/>
                    </a:ln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46" name="TextBox 45"/>
                    <p:cNvSpPr txBox="1"/>
                    <p:nvPr/>
                  </p:nvSpPr>
                  <p:spPr>
                    <a:xfrm>
                      <a:off x="2725014" y="1989783"/>
                      <a:ext cx="151216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ru-RU" b="1" dirty="0" smtClean="0"/>
                        <a:t>Образование</a:t>
                      </a:r>
                      <a:endParaRPr lang="ru-RU" b="1" dirty="0"/>
                    </a:p>
                  </p:txBody>
                </p:sp>
              </p:grpSp>
              <p:grpSp>
                <p:nvGrpSpPr>
                  <p:cNvPr id="31" name="Группа 30"/>
                  <p:cNvGrpSpPr/>
                  <p:nvPr/>
                </p:nvGrpSpPr>
                <p:grpSpPr>
                  <a:xfrm>
                    <a:off x="129332" y="3638464"/>
                    <a:ext cx="2232248" cy="773967"/>
                    <a:chOff x="2411760" y="1988840"/>
                    <a:chExt cx="2232248" cy="773967"/>
                  </a:xfrm>
                </p:grpSpPr>
                <p:pic>
                  <p:nvPicPr>
                    <p:cNvPr id="42" name="Picture 4" descr="Похожее изображение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411760" y="2430151"/>
                      <a:ext cx="2232248" cy="332656"/>
                    </a:xfrm>
                    <a:prstGeom prst="rect">
                      <a:avLst/>
                    </a:prstGeom>
                    <a:noFill/>
                    <a:effectLst>
                      <a:softEdge rad="127000"/>
                    </a:effectLst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sp>
                  <p:nvSpPr>
                    <p:cNvPr id="43" name="Скругленный прямоугольник 42"/>
                    <p:cNvSpPr/>
                    <p:nvPr/>
                  </p:nvSpPr>
                  <p:spPr>
                    <a:xfrm>
                      <a:off x="2411760" y="1988840"/>
                      <a:ext cx="2232248" cy="576064"/>
                    </a:xfrm>
                    <a:prstGeom prst="roundRect">
                      <a:avLst/>
                    </a:prstGeom>
                    <a:solidFill>
                      <a:schemeClr val="accent4">
                        <a:lumMod val="20000"/>
                        <a:lumOff val="80000"/>
                      </a:schemeClr>
                    </a:solidFill>
                    <a:ln>
                      <a:noFill/>
                    </a:ln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  <p:grpSp>
                <p:nvGrpSpPr>
                  <p:cNvPr id="32" name="Группа 31"/>
                  <p:cNvGrpSpPr/>
                  <p:nvPr/>
                </p:nvGrpSpPr>
                <p:grpSpPr>
                  <a:xfrm>
                    <a:off x="129332" y="2550975"/>
                    <a:ext cx="2232248" cy="773967"/>
                    <a:chOff x="2411760" y="1988840"/>
                    <a:chExt cx="2232248" cy="773967"/>
                  </a:xfrm>
                </p:grpSpPr>
                <p:pic>
                  <p:nvPicPr>
                    <p:cNvPr id="40" name="Picture 4" descr="Похожее изображение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411760" y="2430151"/>
                      <a:ext cx="2232248" cy="332656"/>
                    </a:xfrm>
                    <a:prstGeom prst="rect">
                      <a:avLst/>
                    </a:prstGeom>
                    <a:noFill/>
                    <a:effectLst>
                      <a:softEdge rad="127000"/>
                    </a:effectLst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sp>
                  <p:nvSpPr>
                    <p:cNvPr id="41" name="Скругленный прямоугольник 40"/>
                    <p:cNvSpPr/>
                    <p:nvPr/>
                  </p:nvSpPr>
                  <p:spPr>
                    <a:xfrm>
                      <a:off x="2411760" y="1988840"/>
                      <a:ext cx="2232248" cy="576064"/>
                    </a:xfrm>
                    <a:prstGeom prst="roundRect">
                      <a:avLst/>
                    </a:prstGeom>
                    <a:solidFill>
                      <a:schemeClr val="accent4">
                        <a:lumMod val="20000"/>
                        <a:lumOff val="80000"/>
                      </a:schemeClr>
                    </a:solidFill>
                    <a:ln>
                      <a:noFill/>
                    </a:ln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  <p:grpSp>
                <p:nvGrpSpPr>
                  <p:cNvPr id="33" name="Группа 32"/>
                  <p:cNvGrpSpPr/>
                  <p:nvPr/>
                </p:nvGrpSpPr>
                <p:grpSpPr>
                  <a:xfrm>
                    <a:off x="129332" y="2562414"/>
                    <a:ext cx="2232248" cy="2886837"/>
                    <a:chOff x="2411760" y="-124030"/>
                    <a:chExt cx="2232248" cy="2886837"/>
                  </a:xfrm>
                </p:grpSpPr>
                <p:pic>
                  <p:nvPicPr>
                    <p:cNvPr id="37" name="Picture 4" descr="Похожее изображение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411760" y="2430151"/>
                      <a:ext cx="2232248" cy="332656"/>
                    </a:xfrm>
                    <a:prstGeom prst="rect">
                      <a:avLst/>
                    </a:prstGeom>
                    <a:noFill/>
                    <a:effectLst>
                      <a:softEdge rad="127000"/>
                    </a:effectLst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sp>
                  <p:nvSpPr>
                    <p:cNvPr id="38" name="Скругленный прямоугольник 37"/>
                    <p:cNvSpPr/>
                    <p:nvPr/>
                  </p:nvSpPr>
                  <p:spPr>
                    <a:xfrm>
                      <a:off x="2411760" y="1988840"/>
                      <a:ext cx="2232248" cy="576064"/>
                    </a:xfrm>
                    <a:prstGeom prst="roundRect">
                      <a:avLst/>
                    </a:prstGeom>
                    <a:solidFill>
                      <a:schemeClr val="accent4">
                        <a:lumMod val="20000"/>
                        <a:lumOff val="80000"/>
                      </a:schemeClr>
                    </a:solidFill>
                    <a:ln>
                      <a:noFill/>
                    </a:ln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39" name="TextBox 38"/>
                    <p:cNvSpPr txBox="1"/>
                    <p:nvPr/>
                  </p:nvSpPr>
                  <p:spPr>
                    <a:xfrm>
                      <a:off x="2433281" y="-124030"/>
                      <a:ext cx="2088232" cy="47593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ru-RU" b="1" dirty="0" smtClean="0"/>
                        <a:t>Культура </a:t>
                      </a:r>
                      <a:endParaRPr lang="ru-RU" b="1" dirty="0"/>
                    </a:p>
                  </p:txBody>
                </p:sp>
              </p:grpSp>
              <p:sp>
                <p:nvSpPr>
                  <p:cNvPr id="34" name="Скругленный прямоугольник 33"/>
                  <p:cNvSpPr/>
                  <p:nvPr/>
                </p:nvSpPr>
                <p:spPr>
                  <a:xfrm>
                    <a:off x="129332" y="2423430"/>
                    <a:ext cx="6308994" cy="831153"/>
                  </a:xfrm>
                  <a:prstGeom prst="roundRect">
                    <a:avLst/>
                  </a:prstGeom>
                  <a:noFill/>
                  <a:ln>
                    <a:solidFill>
                      <a:schemeClr val="accent5">
                        <a:lumMod val="75000"/>
                      </a:schemeClr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5" name="Скругленный прямоугольник 34"/>
                  <p:cNvSpPr/>
                  <p:nvPr/>
                </p:nvSpPr>
                <p:spPr>
                  <a:xfrm>
                    <a:off x="117015" y="3510919"/>
                    <a:ext cx="6308994" cy="831153"/>
                  </a:xfrm>
                  <a:prstGeom prst="roundRect">
                    <a:avLst/>
                  </a:prstGeom>
                  <a:noFill/>
                  <a:ln>
                    <a:solidFill>
                      <a:schemeClr val="accent5">
                        <a:lumMod val="75000"/>
                      </a:schemeClr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6" name="Скругленный прямоугольник 35"/>
                  <p:cNvSpPr/>
                  <p:nvPr/>
                </p:nvSpPr>
                <p:spPr>
                  <a:xfrm>
                    <a:off x="135214" y="4547739"/>
                    <a:ext cx="6308994" cy="831153"/>
                  </a:xfrm>
                  <a:prstGeom prst="roundRect">
                    <a:avLst/>
                  </a:prstGeom>
                  <a:noFill/>
                  <a:ln>
                    <a:solidFill>
                      <a:schemeClr val="accent5">
                        <a:lumMod val="75000"/>
                      </a:schemeClr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sp>
              <p:nvSpPr>
                <p:cNvPr id="21" name="Овал 20"/>
                <p:cNvSpPr/>
                <p:nvPr/>
              </p:nvSpPr>
              <p:spPr>
                <a:xfrm>
                  <a:off x="6101688" y="1881957"/>
                  <a:ext cx="936104" cy="845598"/>
                </a:xfrm>
                <a:prstGeom prst="ellipse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>
                  <a:solidFill>
                    <a:srgbClr val="7030A0"/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 prst="slop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2" name="Овал 21"/>
                <p:cNvSpPr/>
                <p:nvPr/>
              </p:nvSpPr>
              <p:spPr>
                <a:xfrm>
                  <a:off x="6101688" y="2960546"/>
                  <a:ext cx="936104" cy="845598"/>
                </a:xfrm>
                <a:prstGeom prst="ellipse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>
                  <a:solidFill>
                    <a:srgbClr val="7030A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slop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3" name="Овал 22"/>
                <p:cNvSpPr/>
                <p:nvPr/>
              </p:nvSpPr>
              <p:spPr>
                <a:xfrm>
                  <a:off x="6101688" y="4042587"/>
                  <a:ext cx="936104" cy="845598"/>
                </a:xfrm>
                <a:prstGeom prst="ellipse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>
                  <a:solidFill>
                    <a:srgbClr val="7030A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slop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4" name="Овал 23"/>
                <p:cNvSpPr/>
                <p:nvPr/>
              </p:nvSpPr>
              <p:spPr>
                <a:xfrm>
                  <a:off x="6101688" y="5084855"/>
                  <a:ext cx="936104" cy="845598"/>
                </a:xfrm>
                <a:prstGeom prst="ellipse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>
                  <a:solidFill>
                    <a:srgbClr val="7030A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slop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6240532" y="2110096"/>
                  <a:ext cx="737600" cy="4164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6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146 ед.</a:t>
                  </a:r>
                  <a:endParaRPr lang="ru-RU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6240532" y="3214068"/>
                  <a:ext cx="737600" cy="4164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6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50 ед.</a:t>
                  </a:r>
                  <a:endParaRPr lang="ru-RU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6242534" y="4209203"/>
                  <a:ext cx="603308" cy="3959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6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31 ед.</a:t>
                  </a:r>
                  <a:endParaRPr lang="ru-RU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6240532" y="5325706"/>
                  <a:ext cx="737600" cy="3959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6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24 ед.</a:t>
                  </a:r>
                  <a:endParaRPr lang="ru-RU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8" name="TextBox 17"/>
              <p:cNvSpPr txBox="1"/>
              <p:nvPr/>
            </p:nvSpPr>
            <p:spPr>
              <a:xfrm>
                <a:off x="956789" y="4207990"/>
                <a:ext cx="2088232" cy="832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 smtClean="0"/>
                  <a:t>Физкультура </a:t>
                </a:r>
                <a:r>
                  <a:rPr lang="ru-RU" b="1" dirty="0"/>
                  <a:t>и спорт</a:t>
                </a:r>
              </a:p>
              <a:p>
                <a:pPr algn="ctr"/>
                <a:endParaRPr lang="ru-RU" b="1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996372" y="5231124"/>
                <a:ext cx="2088232" cy="431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 smtClean="0"/>
                  <a:t>ЖКХ</a:t>
                </a:r>
                <a:endParaRPr lang="ru-RU" b="1" dirty="0"/>
              </a:p>
            </p:txBody>
          </p:sp>
        </p:grpSp>
        <p:sp>
          <p:nvSpPr>
            <p:cNvPr id="90" name="Скругленный прямоугольник 89"/>
            <p:cNvSpPr/>
            <p:nvPr/>
          </p:nvSpPr>
          <p:spPr>
            <a:xfrm>
              <a:off x="393149" y="5417265"/>
              <a:ext cx="7982365" cy="679569"/>
            </a:xfrm>
            <a:prstGeom prst="round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229132" y="5402105"/>
              <a:ext cx="459191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Приобретение медоборудования и спецтранспорта –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228,3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млн.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рублей</a:t>
              </a:r>
              <a:endParaRPr lang="ru-RU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" name="Овал 90"/>
            <p:cNvSpPr/>
            <p:nvPr/>
          </p:nvSpPr>
          <p:spPr>
            <a:xfrm>
              <a:off x="7750292" y="5419867"/>
              <a:ext cx="1182263" cy="692128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 </a:t>
              </a:r>
              <a:r>
                <a:rPr lang="ru-RU" sz="16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ед.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437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Похожее изображе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2" y="0"/>
            <a:ext cx="2063013" cy="206301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1805474" y="1268760"/>
            <a:ext cx="7159014" cy="5393636"/>
            <a:chOff x="1805474" y="1268760"/>
            <a:chExt cx="7159014" cy="5393636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 flipV="1">
              <a:off x="8964488" y="1268760"/>
              <a:ext cx="0" cy="5393636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1805474" y="1268760"/>
              <a:ext cx="7159014" cy="0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Прямоугольник 10"/>
          <p:cNvSpPr/>
          <p:nvPr/>
        </p:nvSpPr>
        <p:spPr>
          <a:xfrm>
            <a:off x="2483768" y="260648"/>
            <a:ext cx="58522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Финансирование за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средств областного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Новосибирской области наказов в сфере дорожной инфраструктуры (капвложения)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356719" y="2180254"/>
            <a:ext cx="4471747" cy="310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7" name="Picture 4" descr="Похожее изображени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78" y="2609134"/>
            <a:ext cx="3554830" cy="30862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238278" y="1798401"/>
            <a:ext cx="8654202" cy="1533372"/>
            <a:chOff x="567361" y="2640308"/>
            <a:chExt cx="8452607" cy="1325270"/>
          </a:xfrm>
        </p:grpSpPr>
        <p:sp>
          <p:nvSpPr>
            <p:cNvPr id="84" name="Скругленный прямоугольник 83"/>
            <p:cNvSpPr/>
            <p:nvPr/>
          </p:nvSpPr>
          <p:spPr>
            <a:xfrm>
              <a:off x="585121" y="2988206"/>
              <a:ext cx="3395724" cy="46830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/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567361" y="2640308"/>
              <a:ext cx="7934725" cy="1325270"/>
              <a:chOff x="345002" y="5307657"/>
              <a:chExt cx="7862717" cy="675683"/>
            </a:xfrm>
          </p:grpSpPr>
          <p:sp>
            <p:nvSpPr>
              <p:cNvPr id="90" name="Скругленный прямоугольник 89"/>
              <p:cNvSpPr/>
              <p:nvPr/>
            </p:nvSpPr>
            <p:spPr>
              <a:xfrm>
                <a:off x="345002" y="5307657"/>
                <a:ext cx="7862717" cy="675683"/>
              </a:xfrm>
              <a:prstGeom prst="roundRect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" name="TextBox 2"/>
              <p:cNvSpPr txBox="1"/>
              <p:nvPr/>
            </p:nvSpPr>
            <p:spPr>
              <a:xfrm>
                <a:off x="573418" y="5535495"/>
                <a:ext cx="3027090" cy="188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 smtClean="0"/>
                  <a:t>Дорожная инфраструктура</a:t>
                </a:r>
                <a:endParaRPr lang="ru-RU" b="1" dirty="0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3732219" y="5422512"/>
                <a:ext cx="3782366" cy="4068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Строительство</a:t>
                </a:r>
                <a:r>
                  <a:rPr lang="ru-RU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реконструкция, (автодороги, мостовые сооружения) </a:t>
                </a:r>
                <a:br>
                  <a:rPr lang="ru-RU" dirty="0" smtClean="0">
                    <a:latin typeface="Times New Roman" pitchFamily="18" charset="0"/>
                    <a:cs typeface="Times New Roman" pitchFamily="18" charset="0"/>
                  </a:rPr>
                </a:br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– 1939,1 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млн. рублей</a:t>
                </a:r>
              </a:p>
            </p:txBody>
          </p:sp>
        </p:grpSp>
        <p:sp>
          <p:nvSpPr>
            <p:cNvPr id="91" name="Овал 90"/>
            <p:cNvSpPr/>
            <p:nvPr/>
          </p:nvSpPr>
          <p:spPr>
            <a:xfrm>
              <a:off x="7853329" y="2640308"/>
              <a:ext cx="1166639" cy="132527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198 </a:t>
              </a:r>
              <a:r>
                <a:rPr lang="ru-RU" sz="16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ед.</a:t>
              </a:r>
            </a:p>
          </p:txBody>
        </p:sp>
      </p:grpSp>
      <p:sp>
        <p:nvSpPr>
          <p:cNvPr id="19" name="Выноска 3 18"/>
          <p:cNvSpPr/>
          <p:nvPr/>
        </p:nvSpPr>
        <p:spPr>
          <a:xfrm>
            <a:off x="5592592" y="3651507"/>
            <a:ext cx="3124867" cy="761728"/>
          </a:xfrm>
          <a:prstGeom prst="borderCallout3">
            <a:avLst>
              <a:gd name="adj1" fmla="val 11991"/>
              <a:gd name="adj2" fmla="val 64567"/>
              <a:gd name="adj3" fmla="val -38285"/>
              <a:gd name="adj4" fmla="val 10038"/>
              <a:gd name="adj5" fmla="val -17634"/>
              <a:gd name="adj6" fmla="val 60999"/>
              <a:gd name="adj7" fmla="val -3152"/>
              <a:gd name="adj8" fmla="val 7469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привлечено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371,5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 из ФБ</a:t>
            </a:r>
          </a:p>
        </p:txBody>
      </p:sp>
      <p:pic>
        <p:nvPicPr>
          <p:cNvPr id="18" name="Picture 55" descr="http://map.nso.ru/media/9841/map_nso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6685" y="3566695"/>
            <a:ext cx="4699865" cy="2811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1298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3290" y="1437978"/>
            <a:ext cx="756084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выполнении плана реализации наказов избирателей депутатам Законодательного Собрания Новосибирской области </a:t>
            </a:r>
            <a:b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шестого созыва на 2017 год</a:t>
            </a:r>
          </a:p>
        </p:txBody>
      </p:sp>
      <p:pic>
        <p:nvPicPr>
          <p:cNvPr id="4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950" y="3198667"/>
            <a:ext cx="3609975" cy="360997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3275856" y="5877272"/>
            <a:ext cx="5688632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3275856" y="6079706"/>
            <a:ext cx="5688632" cy="0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8964488" y="5071"/>
            <a:ext cx="0" cy="6079706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709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2254</TotalTime>
  <Words>693</Words>
  <Application>Microsoft Office PowerPoint</Application>
  <PresentationFormat>Экран (4:3)</PresentationFormat>
  <Paragraphs>138</Paragraphs>
  <Slides>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Александрова Элина Владимировна</dc:creator>
  <cp:lastModifiedBy>mz</cp:lastModifiedBy>
  <cp:revision>147</cp:revision>
  <cp:lastPrinted>2018-06-14T07:37:26Z</cp:lastPrinted>
  <dcterms:created xsi:type="dcterms:W3CDTF">2017-06-06T08:07:51Z</dcterms:created>
  <dcterms:modified xsi:type="dcterms:W3CDTF">2018-06-21T02:55:45Z</dcterms:modified>
</cp:coreProperties>
</file>