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  <p:sldMasterId id="2147483684" r:id="rId2"/>
    <p:sldMasterId id="2147483696" r:id="rId3"/>
  </p:sldMasterIdLst>
  <p:notesMasterIdLst>
    <p:notesMasterId r:id="rId42"/>
  </p:notesMasterIdLst>
  <p:handoutMasterIdLst>
    <p:handoutMasterId r:id="rId43"/>
  </p:handoutMasterIdLst>
  <p:sldIdLst>
    <p:sldId id="411" r:id="rId4"/>
    <p:sldId id="612" r:id="rId5"/>
    <p:sldId id="609" r:id="rId6"/>
    <p:sldId id="617" r:id="rId7"/>
    <p:sldId id="610" r:id="rId8"/>
    <p:sldId id="614" r:id="rId9"/>
    <p:sldId id="611" r:id="rId10"/>
    <p:sldId id="629" r:id="rId11"/>
    <p:sldId id="618" r:id="rId12"/>
    <p:sldId id="613" r:id="rId13"/>
    <p:sldId id="627" r:id="rId14"/>
    <p:sldId id="628" r:id="rId15"/>
    <p:sldId id="619" r:id="rId16"/>
    <p:sldId id="622" r:id="rId17"/>
    <p:sldId id="621" r:id="rId18"/>
    <p:sldId id="626" r:id="rId19"/>
    <p:sldId id="649" r:id="rId20"/>
    <p:sldId id="623" r:id="rId21"/>
    <p:sldId id="624" r:id="rId22"/>
    <p:sldId id="625" r:id="rId23"/>
    <p:sldId id="630" r:id="rId24"/>
    <p:sldId id="632" r:id="rId25"/>
    <p:sldId id="633" r:id="rId26"/>
    <p:sldId id="634" r:id="rId27"/>
    <p:sldId id="635" r:id="rId28"/>
    <p:sldId id="636" r:id="rId29"/>
    <p:sldId id="637" r:id="rId30"/>
    <p:sldId id="639" r:id="rId31"/>
    <p:sldId id="640" r:id="rId32"/>
    <p:sldId id="641" r:id="rId33"/>
    <p:sldId id="642" r:id="rId34"/>
    <p:sldId id="643" r:id="rId35"/>
    <p:sldId id="644" r:id="rId36"/>
    <p:sldId id="645" r:id="rId37"/>
    <p:sldId id="646" r:id="rId38"/>
    <p:sldId id="647" r:id="rId39"/>
    <p:sldId id="648" r:id="rId40"/>
    <p:sldId id="605" r:id="rId41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E6DE903-9CF9-45CC-960C-D3A2F13EBDC1}">
          <p14:sldIdLst>
            <p14:sldId id="411"/>
            <p14:sldId id="612"/>
            <p14:sldId id="609"/>
            <p14:sldId id="617"/>
            <p14:sldId id="610"/>
            <p14:sldId id="614"/>
            <p14:sldId id="611"/>
            <p14:sldId id="629"/>
            <p14:sldId id="618"/>
            <p14:sldId id="613"/>
            <p14:sldId id="627"/>
            <p14:sldId id="628"/>
            <p14:sldId id="619"/>
            <p14:sldId id="622"/>
            <p14:sldId id="621"/>
            <p14:sldId id="626"/>
            <p14:sldId id="649"/>
            <p14:sldId id="623"/>
            <p14:sldId id="624"/>
            <p14:sldId id="625"/>
            <p14:sldId id="630"/>
            <p14:sldId id="632"/>
            <p14:sldId id="633"/>
            <p14:sldId id="634"/>
            <p14:sldId id="635"/>
            <p14:sldId id="636"/>
            <p14:sldId id="637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</p14:sldIdLst>
        </p14:section>
        <p14:section name="Раздел без заголовка" id="{75A2FBAC-B03E-4B84-814D-A5E7226F07EB}">
          <p14:sldIdLst>
            <p14:sldId id="6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DCFD0"/>
    <a:srgbClr val="F8696B"/>
    <a:srgbClr val="FFFFFF"/>
    <a:srgbClr val="EAEAEA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41" autoAdjust="0"/>
    <p:restoredTop sz="91239" autoAdjust="0"/>
  </p:normalViewPr>
  <p:slideViewPr>
    <p:cSldViewPr snapToGrid="0">
      <p:cViewPr varScale="1">
        <p:scale>
          <a:sx n="105" d="100"/>
          <a:sy n="105" d="100"/>
        </p:scale>
        <p:origin x="876" y="1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02A06-E9F6-45B1-B302-3B46FB3996DB}" type="doc">
      <dgm:prSet loTypeId="urn:microsoft.com/office/officeart/2005/8/layout/lProcess3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D479100-5FCC-424D-A830-862B8BCB3E95}">
      <dgm:prSet phldrT="[Текст]" custT="1"/>
      <dgm:spPr/>
      <dgm:t>
        <a:bodyPr/>
        <a:lstStyle/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9735F583-F9BB-4F4A-A676-66C811565CD3}" type="parTrans" cxnId="{F46CB7A8-8B30-4DCD-923E-A7A3079D55B8}">
      <dgm:prSet/>
      <dgm:spPr/>
      <dgm:t>
        <a:bodyPr/>
        <a:lstStyle/>
        <a:p>
          <a:endParaRPr lang="ru-RU"/>
        </a:p>
      </dgm:t>
    </dgm:pt>
    <dgm:pt modelId="{C8AB47A7-9492-4C83-93FF-49CCB450DE7A}" type="sibTrans" cxnId="{F46CB7A8-8B30-4DCD-923E-A7A3079D55B8}">
      <dgm:prSet/>
      <dgm:spPr/>
      <dgm:t>
        <a:bodyPr/>
        <a:lstStyle/>
        <a:p>
          <a:endParaRPr lang="ru-RU"/>
        </a:p>
      </dgm:t>
    </dgm:pt>
    <dgm:pt modelId="{6F2C1EC7-B771-4A4C-B9DA-F1796CA08972}">
      <dgm:prSet phldrT="[Текст]" custT="1"/>
      <dgm:spPr/>
      <dgm:t>
        <a:bodyPr/>
        <a:lstStyle/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городского/</a:t>
          </a:r>
        </a:p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сельского поселения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8CAD453D-A22B-48DE-B204-D7DEA5CBF2B1}" type="parTrans" cxnId="{A7D04F0C-4293-49F9-BF2D-827555F8EC1C}">
      <dgm:prSet/>
      <dgm:spPr/>
      <dgm:t>
        <a:bodyPr/>
        <a:lstStyle/>
        <a:p>
          <a:endParaRPr lang="ru-RU"/>
        </a:p>
      </dgm:t>
    </dgm:pt>
    <dgm:pt modelId="{637A2464-2056-4734-8E64-DCD58C8AEF6D}" type="sibTrans" cxnId="{A7D04F0C-4293-49F9-BF2D-827555F8EC1C}">
      <dgm:prSet/>
      <dgm:spPr/>
      <dgm:t>
        <a:bodyPr/>
        <a:lstStyle/>
        <a:p>
          <a:endParaRPr lang="ru-RU"/>
        </a:p>
      </dgm:t>
    </dgm:pt>
    <dgm:pt modelId="{4A4F30E5-7C48-4610-B2A7-0849C66F47E4}">
      <dgm:prSet phldrT="[Текст]" custT="1"/>
      <dgm:spPr/>
      <dgm:t>
        <a:bodyPr/>
        <a:lstStyle/>
        <a:p>
          <a:r>
            <a:rPr lang="ru-RU" sz="1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муниципального района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0C58993-8CF2-4F49-B696-17E8E6BEEC0C}" type="parTrans" cxnId="{9058AB16-6327-47E5-9DF0-DFA1D4B01B8A}">
      <dgm:prSet/>
      <dgm:spPr/>
      <dgm:t>
        <a:bodyPr/>
        <a:lstStyle/>
        <a:p>
          <a:endParaRPr lang="ru-RU"/>
        </a:p>
      </dgm:t>
    </dgm:pt>
    <dgm:pt modelId="{CA813BBA-73AE-44C7-8100-C3A37FBDB750}" type="sibTrans" cxnId="{9058AB16-6327-47E5-9DF0-DFA1D4B01B8A}">
      <dgm:prSet/>
      <dgm:spPr/>
      <dgm:t>
        <a:bodyPr/>
        <a:lstStyle/>
        <a:p>
          <a:endParaRPr lang="ru-RU"/>
        </a:p>
      </dgm:t>
    </dgm:pt>
    <dgm:pt modelId="{B6E1EE7D-95FD-411C-ACC1-2A9E31837FB1}">
      <dgm:prSet phldrT="[Текст]" custT="1"/>
      <dgm:spPr/>
      <dgm:t>
        <a:bodyPr/>
        <a:lstStyle/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119C50A-D740-4083-9567-6D02B4755BF0}" type="parTrans" cxnId="{DDF08346-8CE8-4617-B07F-88C10FEA0425}">
      <dgm:prSet/>
      <dgm:spPr/>
      <dgm:t>
        <a:bodyPr/>
        <a:lstStyle/>
        <a:p>
          <a:endParaRPr lang="ru-RU"/>
        </a:p>
      </dgm:t>
    </dgm:pt>
    <dgm:pt modelId="{45351535-DAD7-43FB-92FC-54914049C496}" type="sibTrans" cxnId="{DDF08346-8CE8-4617-B07F-88C10FEA0425}">
      <dgm:prSet/>
      <dgm:spPr/>
      <dgm:t>
        <a:bodyPr/>
        <a:lstStyle/>
        <a:p>
          <a:endParaRPr lang="ru-RU"/>
        </a:p>
      </dgm:t>
    </dgm:pt>
    <dgm:pt modelId="{C99E99FC-07C2-4F3A-85B2-C5B3E0E1ECB3}">
      <dgm:prSet phldrT="[Текст]" custT="1"/>
      <dgm:spPr/>
      <dgm:t>
        <a:bodyPr/>
        <a:lstStyle/>
        <a:p>
          <a:r>
            <a:rPr lang="ru-RU" sz="1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муниципального района/городского округа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0B7FCE2-53A0-4E02-8AF2-BB5907793300}" type="parTrans" cxnId="{AE40370F-3921-42FF-8E44-E8E1F33FB5A1}">
      <dgm:prSet/>
      <dgm:spPr/>
      <dgm:t>
        <a:bodyPr/>
        <a:lstStyle/>
        <a:p>
          <a:endParaRPr lang="ru-RU"/>
        </a:p>
      </dgm:t>
    </dgm:pt>
    <dgm:pt modelId="{6F5D8190-A327-43CD-86AE-6CF9464E1AFF}" type="sibTrans" cxnId="{AE40370F-3921-42FF-8E44-E8E1F33FB5A1}">
      <dgm:prSet/>
      <dgm:spPr/>
      <dgm:t>
        <a:bodyPr/>
        <a:lstStyle/>
        <a:p>
          <a:endParaRPr lang="ru-RU"/>
        </a:p>
      </dgm:t>
    </dgm:pt>
    <dgm:pt modelId="{D1A50028-19F5-4DA8-8FBC-840F8B69266D}">
      <dgm:prSet phldrT="[Текст]" custT="1"/>
      <dgm:spPr/>
      <dgm:t>
        <a:bodyPr/>
        <a:lstStyle/>
        <a:p>
          <a:r>
            <a:rPr lang="ru-RU" sz="1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 *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A775637-0F55-45A1-9F5D-92B7D0F4CECD}" type="parTrans" cxnId="{662924D7-3732-4498-A853-45BEAE800706}">
      <dgm:prSet/>
      <dgm:spPr/>
      <dgm:t>
        <a:bodyPr/>
        <a:lstStyle/>
        <a:p>
          <a:endParaRPr lang="ru-RU"/>
        </a:p>
      </dgm:t>
    </dgm:pt>
    <dgm:pt modelId="{F7FBFB91-965B-43EB-B04F-EB95B9675F3E}" type="sibTrans" cxnId="{662924D7-3732-4498-A853-45BEAE800706}">
      <dgm:prSet/>
      <dgm:spPr/>
      <dgm:t>
        <a:bodyPr/>
        <a:lstStyle/>
        <a:p>
          <a:endParaRPr lang="ru-RU"/>
        </a:p>
      </dgm:t>
    </dgm:pt>
    <dgm:pt modelId="{938F661F-D3C4-4ED3-ADE2-EA620BE4A91A}">
      <dgm:prSet phldrT="[Текст]" custT="1"/>
      <dgm:spPr/>
      <dgm:t>
        <a:bodyPr/>
        <a:lstStyle/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6A37497D-1FAC-4A6C-BC42-B8647945ABDF}" type="parTrans" cxnId="{B3F32042-FC62-44EB-BA6E-3E788859CE54}">
      <dgm:prSet/>
      <dgm:spPr/>
      <dgm:t>
        <a:bodyPr/>
        <a:lstStyle/>
        <a:p>
          <a:endParaRPr lang="ru-RU"/>
        </a:p>
      </dgm:t>
    </dgm:pt>
    <dgm:pt modelId="{C912DBBE-5E7F-428C-8FA0-EB54F3993664}" type="sibTrans" cxnId="{B3F32042-FC62-44EB-BA6E-3E788859CE54}">
      <dgm:prSet/>
      <dgm:spPr/>
      <dgm:t>
        <a:bodyPr/>
        <a:lstStyle/>
        <a:p>
          <a:endParaRPr lang="ru-RU"/>
        </a:p>
      </dgm:t>
    </dgm:pt>
    <dgm:pt modelId="{C3A83265-EE91-4D9E-9BDB-4E243BCF5F29}">
      <dgm:prSet phldrT="[Текст]" custT="1"/>
      <dgm:spPr/>
      <dgm:t>
        <a:bodyPr/>
        <a:lstStyle/>
        <a:p>
          <a:r>
            <a:rPr lang="ru-RU" sz="1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Почта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E9A7B0C-AF6A-4634-B54B-2F49A4CF9BBE}" type="parTrans" cxnId="{B473CECE-5B22-4AD1-916C-C35F7B5014AD}">
      <dgm:prSet/>
      <dgm:spPr/>
      <dgm:t>
        <a:bodyPr/>
        <a:lstStyle/>
        <a:p>
          <a:endParaRPr lang="ru-RU"/>
        </a:p>
      </dgm:t>
    </dgm:pt>
    <dgm:pt modelId="{75E93576-AF4D-49C8-B409-B07244D70AF4}" type="sibTrans" cxnId="{B473CECE-5B22-4AD1-916C-C35F7B5014AD}">
      <dgm:prSet/>
      <dgm:spPr/>
      <dgm:t>
        <a:bodyPr/>
        <a:lstStyle/>
        <a:p>
          <a:endParaRPr lang="ru-RU"/>
        </a:p>
      </dgm:t>
    </dgm:pt>
    <dgm:pt modelId="{2A869D3E-DB48-4F77-BA30-19428A4108C2}">
      <dgm:prSet phldrT="[Текст]" custT="1"/>
      <dgm:spPr/>
      <dgm:t>
        <a:bodyPr/>
        <a:lstStyle/>
        <a:p>
          <a:r>
            <a:rPr lang="ru-RU" sz="18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 *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BCD6E24E-E672-4086-AC1B-F8824A8BCA9B}" type="parTrans" cxnId="{8BC62BD2-F5E7-491A-A5AC-878DF7A5065E}">
      <dgm:prSet/>
      <dgm:spPr/>
      <dgm:t>
        <a:bodyPr/>
        <a:lstStyle/>
        <a:p>
          <a:endParaRPr lang="ru-RU"/>
        </a:p>
      </dgm:t>
    </dgm:pt>
    <dgm:pt modelId="{043E7305-C847-4259-8321-870C58872404}" type="sibTrans" cxnId="{8BC62BD2-F5E7-491A-A5AC-878DF7A5065E}">
      <dgm:prSet/>
      <dgm:spPr/>
      <dgm:t>
        <a:bodyPr/>
        <a:lstStyle/>
        <a:p>
          <a:endParaRPr lang="ru-RU"/>
        </a:p>
      </dgm:t>
    </dgm:pt>
    <dgm:pt modelId="{B7DF30AD-19A1-442F-9ED6-8F14B910DA04}">
      <dgm:prSet custT="1"/>
      <dgm:spPr/>
      <dgm:t>
        <a:bodyPr/>
        <a:lstStyle/>
        <a:p>
          <a:r>
            <a:rPr lang="ru-RU" sz="1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администрации*</a:t>
          </a:r>
          <a:endParaRPr lang="ru-RU" sz="18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6EF62AC-9141-47D5-BCFD-07466B801204}" type="parTrans" cxnId="{517FA331-6BAF-43AD-BFF5-0A7C066ECFBE}">
      <dgm:prSet/>
      <dgm:spPr/>
      <dgm:t>
        <a:bodyPr/>
        <a:lstStyle/>
        <a:p>
          <a:endParaRPr lang="ru-RU"/>
        </a:p>
      </dgm:t>
    </dgm:pt>
    <dgm:pt modelId="{9A6DF646-7A01-499B-9D2F-8350B156C1A8}" type="sibTrans" cxnId="{517FA331-6BAF-43AD-BFF5-0A7C066ECFBE}">
      <dgm:prSet/>
      <dgm:spPr/>
      <dgm:t>
        <a:bodyPr/>
        <a:lstStyle/>
        <a:p>
          <a:endParaRPr lang="ru-RU"/>
        </a:p>
      </dgm:t>
    </dgm:pt>
    <dgm:pt modelId="{6D0B5EA3-D4BC-484C-B964-2A31013E93CE}">
      <dgm:prSet/>
      <dgm:spPr/>
      <dgm:t>
        <a:bodyPr/>
        <a:lstStyle/>
        <a:p>
          <a:r>
            <a: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Непосредственно</a:t>
          </a:r>
          <a:endParaRPr lang="ru-RU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6BC74EB-6592-4505-8442-1A76B5FA6F78}" type="parTrans" cxnId="{539A0CFD-1A53-4B52-BB94-AE8DF4C858D3}">
      <dgm:prSet/>
      <dgm:spPr/>
      <dgm:t>
        <a:bodyPr/>
        <a:lstStyle/>
        <a:p>
          <a:endParaRPr lang="ru-RU"/>
        </a:p>
      </dgm:t>
    </dgm:pt>
    <dgm:pt modelId="{3369D070-9909-44F6-B0CA-F5E7D49C203F}" type="sibTrans" cxnId="{539A0CFD-1A53-4B52-BB94-AE8DF4C858D3}">
      <dgm:prSet/>
      <dgm:spPr/>
      <dgm:t>
        <a:bodyPr/>
        <a:lstStyle/>
        <a:p>
          <a:endParaRPr lang="ru-RU"/>
        </a:p>
      </dgm:t>
    </dgm:pt>
    <dgm:pt modelId="{403526E7-0763-4A78-9BDC-80A65B5A98B2}" type="pres">
      <dgm:prSet presAssocID="{4FB02A06-E9F6-45B1-B302-3B46FB3996D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2BA199-71EF-493B-BC18-8FAFB7B68268}" type="pres">
      <dgm:prSet presAssocID="{3D479100-5FCC-424D-A830-862B8BCB3E95}" presName="horFlow" presStyleCnt="0"/>
      <dgm:spPr/>
      <dgm:t>
        <a:bodyPr/>
        <a:lstStyle/>
        <a:p>
          <a:endParaRPr lang="ru-RU"/>
        </a:p>
      </dgm:t>
    </dgm:pt>
    <dgm:pt modelId="{F5FD7E7D-2FFA-474F-A89E-DEDB918EAAA6}" type="pres">
      <dgm:prSet presAssocID="{3D479100-5FCC-424D-A830-862B8BCB3E95}" presName="bigChev" presStyleLbl="node1" presStyleIdx="0" presStyleCnt="4" custScaleX="72536" custLinFactNeighborX="-37298" custLinFactNeighborY="189"/>
      <dgm:spPr/>
      <dgm:t>
        <a:bodyPr/>
        <a:lstStyle/>
        <a:p>
          <a:endParaRPr lang="ru-RU"/>
        </a:p>
      </dgm:t>
    </dgm:pt>
    <dgm:pt modelId="{DD940F74-A512-414E-92F6-E5E781FB4F5C}" type="pres">
      <dgm:prSet presAssocID="{8CAD453D-A22B-48DE-B204-D7DEA5CBF2B1}" presName="parTrans" presStyleCnt="0"/>
      <dgm:spPr/>
      <dgm:t>
        <a:bodyPr/>
        <a:lstStyle/>
        <a:p>
          <a:endParaRPr lang="ru-RU"/>
        </a:p>
      </dgm:t>
    </dgm:pt>
    <dgm:pt modelId="{F6AFAD21-0F46-4DBC-B9E4-93EC8368F3A9}" type="pres">
      <dgm:prSet presAssocID="{6F2C1EC7-B771-4A4C-B9DA-F1796CA08972}" presName="node" presStyleLbl="alignAccFollowNode1" presStyleIdx="0" presStyleCnt="7" custScaleX="119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80A5F3-F998-435D-8CC7-4EC6E6074824}" type="pres">
      <dgm:prSet presAssocID="{637A2464-2056-4734-8E64-DCD58C8AEF6D}" presName="sibTrans" presStyleCnt="0"/>
      <dgm:spPr/>
      <dgm:t>
        <a:bodyPr/>
        <a:lstStyle/>
        <a:p>
          <a:endParaRPr lang="ru-RU"/>
        </a:p>
      </dgm:t>
    </dgm:pt>
    <dgm:pt modelId="{4EBA3F28-5AC7-4768-89AB-1CF859069FD5}" type="pres">
      <dgm:prSet presAssocID="{4A4F30E5-7C48-4610-B2A7-0849C66F47E4}" presName="node" presStyleLbl="alignAccFollowNode1" presStyleIdx="1" presStyleCnt="7" custScaleX="138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BC7A97-C3B6-44CB-84BB-A033C8C8E24B}" type="pres">
      <dgm:prSet presAssocID="{CA813BBA-73AE-44C7-8100-C3A37FBDB750}" presName="sibTrans" presStyleCnt="0"/>
      <dgm:spPr/>
      <dgm:t>
        <a:bodyPr/>
        <a:lstStyle/>
        <a:p>
          <a:endParaRPr lang="ru-RU"/>
        </a:p>
      </dgm:t>
    </dgm:pt>
    <dgm:pt modelId="{8AB2C20D-8727-4C8D-A2DA-527BE731DB7D}" type="pres">
      <dgm:prSet presAssocID="{B7DF30AD-19A1-442F-9ED6-8F14B910DA04}" presName="node" presStyleLbl="alignAccFollowNode1" presStyleIdx="2" presStyleCnt="7" custScaleX="120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278F60-4064-4756-AF91-8A27D7142540}" type="pres">
      <dgm:prSet presAssocID="{3D479100-5FCC-424D-A830-862B8BCB3E95}" presName="vSp" presStyleCnt="0"/>
      <dgm:spPr/>
      <dgm:t>
        <a:bodyPr/>
        <a:lstStyle/>
        <a:p>
          <a:endParaRPr lang="ru-RU"/>
        </a:p>
      </dgm:t>
    </dgm:pt>
    <dgm:pt modelId="{CC226992-9F3E-422A-B31A-B788D80CF040}" type="pres">
      <dgm:prSet presAssocID="{B6E1EE7D-95FD-411C-ACC1-2A9E31837FB1}" presName="horFlow" presStyleCnt="0"/>
      <dgm:spPr/>
      <dgm:t>
        <a:bodyPr/>
        <a:lstStyle/>
        <a:p>
          <a:endParaRPr lang="ru-RU"/>
        </a:p>
      </dgm:t>
    </dgm:pt>
    <dgm:pt modelId="{E2DC30F3-93BB-454F-A80E-5C9D4A341183}" type="pres">
      <dgm:prSet presAssocID="{B6E1EE7D-95FD-411C-ACC1-2A9E31837FB1}" presName="bigChev" presStyleLbl="node1" presStyleIdx="1" presStyleCnt="4" custScaleX="78329" custLinFactNeighborX="-77214" custLinFactNeighborY="4928"/>
      <dgm:spPr/>
      <dgm:t>
        <a:bodyPr/>
        <a:lstStyle/>
        <a:p>
          <a:endParaRPr lang="ru-RU"/>
        </a:p>
      </dgm:t>
    </dgm:pt>
    <dgm:pt modelId="{E4964912-A29D-4173-9D97-551B74A23AA0}" type="pres">
      <dgm:prSet presAssocID="{B0B7FCE2-53A0-4E02-8AF2-BB5907793300}" presName="parTrans" presStyleCnt="0"/>
      <dgm:spPr/>
      <dgm:t>
        <a:bodyPr/>
        <a:lstStyle/>
        <a:p>
          <a:endParaRPr lang="ru-RU"/>
        </a:p>
      </dgm:t>
    </dgm:pt>
    <dgm:pt modelId="{392C04E4-AA61-495F-95EE-514131AFDE3C}" type="pres">
      <dgm:prSet presAssocID="{C99E99FC-07C2-4F3A-85B2-C5B3E0E1ECB3}" presName="node" presStyleLbl="alignAccFollowNode1" presStyleIdx="3" presStyleCnt="7" custScaleX="151901" custLinFactNeighborX="-42506" custLinFactNeighborY="7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52F50-F80F-4AA8-A7C5-8A4C48000F35}" type="pres">
      <dgm:prSet presAssocID="{6F5D8190-A327-43CD-86AE-6CF9464E1AFF}" presName="sibTrans" presStyleCnt="0"/>
      <dgm:spPr/>
      <dgm:t>
        <a:bodyPr/>
        <a:lstStyle/>
        <a:p>
          <a:endParaRPr lang="ru-RU"/>
        </a:p>
      </dgm:t>
    </dgm:pt>
    <dgm:pt modelId="{C42F9BFC-87D0-4175-9830-E0CE222069E8}" type="pres">
      <dgm:prSet presAssocID="{D1A50028-19F5-4DA8-8FBC-840F8B69266D}" presName="node" presStyleLbl="alignAccFollowNode1" presStyleIdx="4" presStyleCnt="7" custScaleX="156647" custLinFactNeighborX="-19097" custLinFactNeighborY="5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7064AB-FEF2-4B06-A8D0-918B41502F92}" type="pres">
      <dgm:prSet presAssocID="{B6E1EE7D-95FD-411C-ACC1-2A9E31837FB1}" presName="vSp" presStyleCnt="0"/>
      <dgm:spPr/>
      <dgm:t>
        <a:bodyPr/>
        <a:lstStyle/>
        <a:p>
          <a:endParaRPr lang="ru-RU"/>
        </a:p>
      </dgm:t>
    </dgm:pt>
    <dgm:pt modelId="{37C5A922-0441-4494-B1DE-CEF4FCF6D54E}" type="pres">
      <dgm:prSet presAssocID="{938F661F-D3C4-4ED3-ADE2-EA620BE4A91A}" presName="horFlow" presStyleCnt="0"/>
      <dgm:spPr/>
      <dgm:t>
        <a:bodyPr/>
        <a:lstStyle/>
        <a:p>
          <a:endParaRPr lang="ru-RU"/>
        </a:p>
      </dgm:t>
    </dgm:pt>
    <dgm:pt modelId="{CF80641D-BD44-40E9-ACC5-24F20270808C}" type="pres">
      <dgm:prSet presAssocID="{938F661F-D3C4-4ED3-ADE2-EA620BE4A91A}" presName="bigChev" presStyleLbl="node1" presStyleIdx="2" presStyleCnt="4" custScaleX="72171" custLinFactNeighborX="-59153" custLinFactNeighborY="687"/>
      <dgm:spPr/>
      <dgm:t>
        <a:bodyPr/>
        <a:lstStyle/>
        <a:p>
          <a:endParaRPr lang="ru-RU"/>
        </a:p>
      </dgm:t>
    </dgm:pt>
    <dgm:pt modelId="{42B369E6-5108-4E0B-8681-5E8F7DEEF2A0}" type="pres">
      <dgm:prSet presAssocID="{CE9A7B0C-AF6A-4634-B54B-2F49A4CF9BBE}" presName="parTrans" presStyleCnt="0"/>
      <dgm:spPr/>
      <dgm:t>
        <a:bodyPr/>
        <a:lstStyle/>
        <a:p>
          <a:endParaRPr lang="ru-RU"/>
        </a:p>
      </dgm:t>
    </dgm:pt>
    <dgm:pt modelId="{1BC83FF4-796E-461F-B9BE-01753D3640F1}" type="pres">
      <dgm:prSet presAssocID="{C3A83265-EE91-4D9E-9BDB-4E243BCF5F29}" presName="node" presStyleLbl="alignAccFollowNode1" presStyleIdx="5" presStyleCnt="7" custScaleY="37131" custLinFactNeighborX="74701" custLinFactNeighborY="40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3FA66E-E0D1-42BD-A1AF-028138BFC1B8}" type="pres">
      <dgm:prSet presAssocID="{75E93576-AF4D-49C8-B409-B07244D70AF4}" presName="sibTrans" presStyleCnt="0"/>
      <dgm:spPr/>
      <dgm:t>
        <a:bodyPr/>
        <a:lstStyle/>
        <a:p>
          <a:endParaRPr lang="ru-RU"/>
        </a:p>
      </dgm:t>
    </dgm:pt>
    <dgm:pt modelId="{D6E8D546-4D2C-46F0-BFA4-BB14A49E6D9D}" type="pres">
      <dgm:prSet presAssocID="{2A869D3E-DB48-4F77-BA30-19428A4108C2}" presName="node" presStyleLbl="alignAccFollowNode1" presStyleIdx="6" presStyleCnt="7" custScaleX="163300" custLinFactX="38310" custLinFactNeighborX="100000" custLinFactNeighborY="-10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6091C-C8A2-4680-A367-0F6768E8AE88}" type="pres">
      <dgm:prSet presAssocID="{938F661F-D3C4-4ED3-ADE2-EA620BE4A91A}" presName="vSp" presStyleCnt="0"/>
      <dgm:spPr/>
      <dgm:t>
        <a:bodyPr/>
        <a:lstStyle/>
        <a:p>
          <a:endParaRPr lang="ru-RU"/>
        </a:p>
      </dgm:t>
    </dgm:pt>
    <dgm:pt modelId="{E9199AC0-C210-4E52-BF2A-DC97645BE758}" type="pres">
      <dgm:prSet presAssocID="{6D0B5EA3-D4BC-484C-B964-2A31013E93CE}" presName="horFlow" presStyleCnt="0"/>
      <dgm:spPr/>
      <dgm:t>
        <a:bodyPr/>
        <a:lstStyle/>
        <a:p>
          <a:endParaRPr lang="ru-RU"/>
        </a:p>
      </dgm:t>
    </dgm:pt>
    <dgm:pt modelId="{B9AB1BC2-D229-4BAB-BBAA-6830D089B066}" type="pres">
      <dgm:prSet presAssocID="{6D0B5EA3-D4BC-484C-B964-2A31013E93CE}" presName="bigChev" presStyleLbl="node1" presStyleIdx="3" presStyleCnt="4" custScaleY="36382" custLinFactY="-8109" custLinFactNeighborX="66907" custLinFactNeighborY="-100000"/>
      <dgm:spPr/>
      <dgm:t>
        <a:bodyPr/>
        <a:lstStyle/>
        <a:p>
          <a:endParaRPr lang="ru-RU"/>
        </a:p>
      </dgm:t>
    </dgm:pt>
  </dgm:ptLst>
  <dgm:cxnLst>
    <dgm:cxn modelId="{AA03DCF0-6C25-4C8E-B01E-E790076CA095}" type="presOf" srcId="{C3A83265-EE91-4D9E-9BDB-4E243BCF5F29}" destId="{1BC83FF4-796E-461F-B9BE-01753D3640F1}" srcOrd="0" destOrd="0" presId="urn:microsoft.com/office/officeart/2005/8/layout/lProcess3"/>
    <dgm:cxn modelId="{85AC0AE1-4087-424D-92A7-2C92DA96480C}" type="presOf" srcId="{6D0B5EA3-D4BC-484C-B964-2A31013E93CE}" destId="{B9AB1BC2-D229-4BAB-BBAA-6830D089B066}" srcOrd="0" destOrd="0" presId="urn:microsoft.com/office/officeart/2005/8/layout/lProcess3"/>
    <dgm:cxn modelId="{F46CB7A8-8B30-4DCD-923E-A7A3079D55B8}" srcId="{4FB02A06-E9F6-45B1-B302-3B46FB3996DB}" destId="{3D479100-5FCC-424D-A830-862B8BCB3E95}" srcOrd="0" destOrd="0" parTransId="{9735F583-F9BB-4F4A-A676-66C811565CD3}" sibTransId="{C8AB47A7-9492-4C83-93FF-49CCB450DE7A}"/>
    <dgm:cxn modelId="{662924D7-3732-4498-A853-45BEAE800706}" srcId="{B6E1EE7D-95FD-411C-ACC1-2A9E31837FB1}" destId="{D1A50028-19F5-4DA8-8FBC-840F8B69266D}" srcOrd="1" destOrd="0" parTransId="{AA775637-0F55-45A1-9F5D-92B7D0F4CECD}" sibTransId="{F7FBFB91-965B-43EB-B04F-EB95B9675F3E}"/>
    <dgm:cxn modelId="{CCAF075E-2F62-4A56-A3A0-65D430A73BF9}" type="presOf" srcId="{4A4F30E5-7C48-4610-B2A7-0849C66F47E4}" destId="{4EBA3F28-5AC7-4768-89AB-1CF859069FD5}" srcOrd="0" destOrd="0" presId="urn:microsoft.com/office/officeart/2005/8/layout/lProcess3"/>
    <dgm:cxn modelId="{6715041A-D125-4E45-BB89-AB4A4601684C}" type="presOf" srcId="{4FB02A06-E9F6-45B1-B302-3B46FB3996DB}" destId="{403526E7-0763-4A78-9BDC-80A65B5A98B2}" srcOrd="0" destOrd="0" presId="urn:microsoft.com/office/officeart/2005/8/layout/lProcess3"/>
    <dgm:cxn modelId="{539A0CFD-1A53-4B52-BB94-AE8DF4C858D3}" srcId="{4FB02A06-E9F6-45B1-B302-3B46FB3996DB}" destId="{6D0B5EA3-D4BC-484C-B964-2A31013E93CE}" srcOrd="3" destOrd="0" parTransId="{A6BC74EB-6592-4505-8442-1A76B5FA6F78}" sibTransId="{3369D070-9909-44F6-B0CA-F5E7D49C203F}"/>
    <dgm:cxn modelId="{517FA331-6BAF-43AD-BFF5-0A7C066ECFBE}" srcId="{3D479100-5FCC-424D-A830-862B8BCB3E95}" destId="{B7DF30AD-19A1-442F-9ED6-8F14B910DA04}" srcOrd="2" destOrd="0" parTransId="{E6EF62AC-9141-47D5-BCFD-07466B801204}" sibTransId="{9A6DF646-7A01-499B-9D2F-8350B156C1A8}"/>
    <dgm:cxn modelId="{A3072448-3D40-497B-988D-91A9C5C97DC9}" type="presOf" srcId="{2A869D3E-DB48-4F77-BA30-19428A4108C2}" destId="{D6E8D546-4D2C-46F0-BFA4-BB14A49E6D9D}" srcOrd="0" destOrd="0" presId="urn:microsoft.com/office/officeart/2005/8/layout/lProcess3"/>
    <dgm:cxn modelId="{81CB120D-E1A1-4B44-993C-32A4BDD19C07}" type="presOf" srcId="{B7DF30AD-19A1-442F-9ED6-8F14B910DA04}" destId="{8AB2C20D-8727-4C8D-A2DA-527BE731DB7D}" srcOrd="0" destOrd="0" presId="urn:microsoft.com/office/officeart/2005/8/layout/lProcess3"/>
    <dgm:cxn modelId="{B3F32042-FC62-44EB-BA6E-3E788859CE54}" srcId="{4FB02A06-E9F6-45B1-B302-3B46FB3996DB}" destId="{938F661F-D3C4-4ED3-ADE2-EA620BE4A91A}" srcOrd="2" destOrd="0" parTransId="{6A37497D-1FAC-4A6C-BC42-B8647945ABDF}" sibTransId="{C912DBBE-5E7F-428C-8FA0-EB54F3993664}"/>
    <dgm:cxn modelId="{AE40370F-3921-42FF-8E44-E8E1F33FB5A1}" srcId="{B6E1EE7D-95FD-411C-ACC1-2A9E31837FB1}" destId="{C99E99FC-07C2-4F3A-85B2-C5B3E0E1ECB3}" srcOrd="0" destOrd="0" parTransId="{B0B7FCE2-53A0-4E02-8AF2-BB5907793300}" sibTransId="{6F5D8190-A327-43CD-86AE-6CF9464E1AFF}"/>
    <dgm:cxn modelId="{3B562DEB-3527-4BA6-A92D-68FFAB1D83C0}" type="presOf" srcId="{6F2C1EC7-B771-4A4C-B9DA-F1796CA08972}" destId="{F6AFAD21-0F46-4DBC-B9E4-93EC8368F3A9}" srcOrd="0" destOrd="0" presId="urn:microsoft.com/office/officeart/2005/8/layout/lProcess3"/>
    <dgm:cxn modelId="{B473CECE-5B22-4AD1-916C-C35F7B5014AD}" srcId="{938F661F-D3C4-4ED3-ADE2-EA620BE4A91A}" destId="{C3A83265-EE91-4D9E-9BDB-4E243BCF5F29}" srcOrd="0" destOrd="0" parTransId="{CE9A7B0C-AF6A-4634-B54B-2F49A4CF9BBE}" sibTransId="{75E93576-AF4D-49C8-B409-B07244D70AF4}"/>
    <dgm:cxn modelId="{8BC62BD2-F5E7-491A-A5AC-878DF7A5065E}" srcId="{938F661F-D3C4-4ED3-ADE2-EA620BE4A91A}" destId="{2A869D3E-DB48-4F77-BA30-19428A4108C2}" srcOrd="1" destOrd="0" parTransId="{BCD6E24E-E672-4086-AC1B-F8824A8BCA9B}" sibTransId="{043E7305-C847-4259-8321-870C58872404}"/>
    <dgm:cxn modelId="{932DFDEA-EA13-4B65-8054-80BDEC07C2C9}" type="presOf" srcId="{3D479100-5FCC-424D-A830-862B8BCB3E95}" destId="{F5FD7E7D-2FFA-474F-A89E-DEDB918EAAA6}" srcOrd="0" destOrd="0" presId="urn:microsoft.com/office/officeart/2005/8/layout/lProcess3"/>
    <dgm:cxn modelId="{ED4CB481-FDCC-48CD-8116-803424525B40}" type="presOf" srcId="{B6E1EE7D-95FD-411C-ACC1-2A9E31837FB1}" destId="{E2DC30F3-93BB-454F-A80E-5C9D4A341183}" srcOrd="0" destOrd="0" presId="urn:microsoft.com/office/officeart/2005/8/layout/lProcess3"/>
    <dgm:cxn modelId="{4E952F18-0B17-4F2E-AC6A-7AEF2CE4C033}" type="presOf" srcId="{938F661F-D3C4-4ED3-ADE2-EA620BE4A91A}" destId="{CF80641D-BD44-40E9-ACC5-24F20270808C}" srcOrd="0" destOrd="0" presId="urn:microsoft.com/office/officeart/2005/8/layout/lProcess3"/>
    <dgm:cxn modelId="{DDF08346-8CE8-4617-B07F-88C10FEA0425}" srcId="{4FB02A06-E9F6-45B1-B302-3B46FB3996DB}" destId="{B6E1EE7D-95FD-411C-ACC1-2A9E31837FB1}" srcOrd="1" destOrd="0" parTransId="{B119C50A-D740-4083-9567-6D02B4755BF0}" sibTransId="{45351535-DAD7-43FB-92FC-54914049C496}"/>
    <dgm:cxn modelId="{610523AB-48A6-4DFA-9D55-57264C57A41D}" type="presOf" srcId="{D1A50028-19F5-4DA8-8FBC-840F8B69266D}" destId="{C42F9BFC-87D0-4175-9830-E0CE222069E8}" srcOrd="0" destOrd="0" presId="urn:microsoft.com/office/officeart/2005/8/layout/lProcess3"/>
    <dgm:cxn modelId="{A7D04F0C-4293-49F9-BF2D-827555F8EC1C}" srcId="{3D479100-5FCC-424D-A830-862B8BCB3E95}" destId="{6F2C1EC7-B771-4A4C-B9DA-F1796CA08972}" srcOrd="0" destOrd="0" parTransId="{8CAD453D-A22B-48DE-B204-D7DEA5CBF2B1}" sibTransId="{637A2464-2056-4734-8E64-DCD58C8AEF6D}"/>
    <dgm:cxn modelId="{63B1F765-C3C5-4757-A698-FF6F997BA3BB}" type="presOf" srcId="{C99E99FC-07C2-4F3A-85B2-C5B3E0E1ECB3}" destId="{392C04E4-AA61-495F-95EE-514131AFDE3C}" srcOrd="0" destOrd="0" presId="urn:microsoft.com/office/officeart/2005/8/layout/lProcess3"/>
    <dgm:cxn modelId="{9058AB16-6327-47E5-9DF0-DFA1D4B01B8A}" srcId="{3D479100-5FCC-424D-A830-862B8BCB3E95}" destId="{4A4F30E5-7C48-4610-B2A7-0849C66F47E4}" srcOrd="1" destOrd="0" parTransId="{E0C58993-8CF2-4F49-B696-17E8E6BEEC0C}" sibTransId="{CA813BBA-73AE-44C7-8100-C3A37FBDB750}"/>
    <dgm:cxn modelId="{5666CBA4-8C1A-40F8-80E9-009CC56C68A3}" type="presParOf" srcId="{403526E7-0763-4A78-9BDC-80A65B5A98B2}" destId="{822BA199-71EF-493B-BC18-8FAFB7B68268}" srcOrd="0" destOrd="0" presId="urn:microsoft.com/office/officeart/2005/8/layout/lProcess3"/>
    <dgm:cxn modelId="{15C0B418-D50A-496A-A3BB-C34588BE6043}" type="presParOf" srcId="{822BA199-71EF-493B-BC18-8FAFB7B68268}" destId="{F5FD7E7D-2FFA-474F-A89E-DEDB918EAAA6}" srcOrd="0" destOrd="0" presId="urn:microsoft.com/office/officeart/2005/8/layout/lProcess3"/>
    <dgm:cxn modelId="{7DEB0842-C73A-492C-9E9D-CBCEAE72A171}" type="presParOf" srcId="{822BA199-71EF-493B-BC18-8FAFB7B68268}" destId="{DD940F74-A512-414E-92F6-E5E781FB4F5C}" srcOrd="1" destOrd="0" presId="urn:microsoft.com/office/officeart/2005/8/layout/lProcess3"/>
    <dgm:cxn modelId="{F12C43AB-3A61-479A-B9EC-1EAB81AE510F}" type="presParOf" srcId="{822BA199-71EF-493B-BC18-8FAFB7B68268}" destId="{F6AFAD21-0F46-4DBC-B9E4-93EC8368F3A9}" srcOrd="2" destOrd="0" presId="urn:microsoft.com/office/officeart/2005/8/layout/lProcess3"/>
    <dgm:cxn modelId="{F0CC60D9-A7C9-45DA-84E3-C686810773F5}" type="presParOf" srcId="{822BA199-71EF-493B-BC18-8FAFB7B68268}" destId="{2480A5F3-F998-435D-8CC7-4EC6E6074824}" srcOrd="3" destOrd="0" presId="urn:microsoft.com/office/officeart/2005/8/layout/lProcess3"/>
    <dgm:cxn modelId="{9C1DFD27-0CD6-41A6-85BB-5CDF96FD5C45}" type="presParOf" srcId="{822BA199-71EF-493B-BC18-8FAFB7B68268}" destId="{4EBA3F28-5AC7-4768-89AB-1CF859069FD5}" srcOrd="4" destOrd="0" presId="urn:microsoft.com/office/officeart/2005/8/layout/lProcess3"/>
    <dgm:cxn modelId="{A37D934D-94FF-4854-9C74-1FD93057F786}" type="presParOf" srcId="{822BA199-71EF-493B-BC18-8FAFB7B68268}" destId="{A2BC7A97-C3B6-44CB-84BB-A033C8C8E24B}" srcOrd="5" destOrd="0" presId="urn:microsoft.com/office/officeart/2005/8/layout/lProcess3"/>
    <dgm:cxn modelId="{6608541A-EE0D-407E-9655-8892C878F990}" type="presParOf" srcId="{822BA199-71EF-493B-BC18-8FAFB7B68268}" destId="{8AB2C20D-8727-4C8D-A2DA-527BE731DB7D}" srcOrd="6" destOrd="0" presId="urn:microsoft.com/office/officeart/2005/8/layout/lProcess3"/>
    <dgm:cxn modelId="{52F0FFF2-21D9-419D-88EE-05520192D48F}" type="presParOf" srcId="{403526E7-0763-4A78-9BDC-80A65B5A98B2}" destId="{FD278F60-4064-4756-AF91-8A27D7142540}" srcOrd="1" destOrd="0" presId="urn:microsoft.com/office/officeart/2005/8/layout/lProcess3"/>
    <dgm:cxn modelId="{8EC721D8-33BE-4088-80CC-AE75567CDAA5}" type="presParOf" srcId="{403526E7-0763-4A78-9BDC-80A65B5A98B2}" destId="{CC226992-9F3E-422A-B31A-B788D80CF040}" srcOrd="2" destOrd="0" presId="urn:microsoft.com/office/officeart/2005/8/layout/lProcess3"/>
    <dgm:cxn modelId="{E188BEC2-A224-4A27-AFEB-5DA575C48CDF}" type="presParOf" srcId="{CC226992-9F3E-422A-B31A-B788D80CF040}" destId="{E2DC30F3-93BB-454F-A80E-5C9D4A341183}" srcOrd="0" destOrd="0" presId="urn:microsoft.com/office/officeart/2005/8/layout/lProcess3"/>
    <dgm:cxn modelId="{FB34B91E-19E0-4449-A111-F5C06EC9AA03}" type="presParOf" srcId="{CC226992-9F3E-422A-B31A-B788D80CF040}" destId="{E4964912-A29D-4173-9D97-551B74A23AA0}" srcOrd="1" destOrd="0" presId="urn:microsoft.com/office/officeart/2005/8/layout/lProcess3"/>
    <dgm:cxn modelId="{013B719E-7E99-4BBA-8853-2C6F7F6C63E7}" type="presParOf" srcId="{CC226992-9F3E-422A-B31A-B788D80CF040}" destId="{392C04E4-AA61-495F-95EE-514131AFDE3C}" srcOrd="2" destOrd="0" presId="urn:microsoft.com/office/officeart/2005/8/layout/lProcess3"/>
    <dgm:cxn modelId="{509A1239-7386-4BE8-AF61-6E5ABC4C6221}" type="presParOf" srcId="{CC226992-9F3E-422A-B31A-B788D80CF040}" destId="{FD352F50-F80F-4AA8-A7C5-8A4C48000F35}" srcOrd="3" destOrd="0" presId="urn:microsoft.com/office/officeart/2005/8/layout/lProcess3"/>
    <dgm:cxn modelId="{43D31592-401C-40D5-B2EB-4C4F07666426}" type="presParOf" srcId="{CC226992-9F3E-422A-B31A-B788D80CF040}" destId="{C42F9BFC-87D0-4175-9830-E0CE222069E8}" srcOrd="4" destOrd="0" presId="urn:microsoft.com/office/officeart/2005/8/layout/lProcess3"/>
    <dgm:cxn modelId="{AAAB5EF4-6866-4B3F-AD19-01C20A5B0C09}" type="presParOf" srcId="{403526E7-0763-4A78-9BDC-80A65B5A98B2}" destId="{647064AB-FEF2-4B06-A8D0-918B41502F92}" srcOrd="3" destOrd="0" presId="urn:microsoft.com/office/officeart/2005/8/layout/lProcess3"/>
    <dgm:cxn modelId="{E5B68964-93AB-4779-96AC-02CD724F58A1}" type="presParOf" srcId="{403526E7-0763-4A78-9BDC-80A65B5A98B2}" destId="{37C5A922-0441-4494-B1DE-CEF4FCF6D54E}" srcOrd="4" destOrd="0" presId="urn:microsoft.com/office/officeart/2005/8/layout/lProcess3"/>
    <dgm:cxn modelId="{DA4CB87B-DCF8-43CE-AC94-86855B07EE67}" type="presParOf" srcId="{37C5A922-0441-4494-B1DE-CEF4FCF6D54E}" destId="{CF80641D-BD44-40E9-ACC5-24F20270808C}" srcOrd="0" destOrd="0" presId="urn:microsoft.com/office/officeart/2005/8/layout/lProcess3"/>
    <dgm:cxn modelId="{8D7C1732-2466-4B3C-A9AF-A3370002A17F}" type="presParOf" srcId="{37C5A922-0441-4494-B1DE-CEF4FCF6D54E}" destId="{42B369E6-5108-4E0B-8681-5E8F7DEEF2A0}" srcOrd="1" destOrd="0" presId="urn:microsoft.com/office/officeart/2005/8/layout/lProcess3"/>
    <dgm:cxn modelId="{861C3377-C909-467A-AF0D-3E60604D9E39}" type="presParOf" srcId="{37C5A922-0441-4494-B1DE-CEF4FCF6D54E}" destId="{1BC83FF4-796E-461F-B9BE-01753D3640F1}" srcOrd="2" destOrd="0" presId="urn:microsoft.com/office/officeart/2005/8/layout/lProcess3"/>
    <dgm:cxn modelId="{CAB2F09F-3C0C-4D6A-A411-A7876255FD08}" type="presParOf" srcId="{37C5A922-0441-4494-B1DE-CEF4FCF6D54E}" destId="{A53FA66E-E0D1-42BD-A1AF-028138BFC1B8}" srcOrd="3" destOrd="0" presId="urn:microsoft.com/office/officeart/2005/8/layout/lProcess3"/>
    <dgm:cxn modelId="{5DA4D0E5-3645-4C66-A929-4D0044566B52}" type="presParOf" srcId="{37C5A922-0441-4494-B1DE-CEF4FCF6D54E}" destId="{D6E8D546-4D2C-46F0-BFA4-BB14A49E6D9D}" srcOrd="4" destOrd="0" presId="urn:microsoft.com/office/officeart/2005/8/layout/lProcess3"/>
    <dgm:cxn modelId="{A78D40F0-F9D0-49F2-AB0C-63E758917225}" type="presParOf" srcId="{403526E7-0763-4A78-9BDC-80A65B5A98B2}" destId="{2166091C-C8A2-4680-A367-0F6768E8AE88}" srcOrd="5" destOrd="0" presId="urn:microsoft.com/office/officeart/2005/8/layout/lProcess3"/>
    <dgm:cxn modelId="{B9804746-3FD9-4B09-B4FF-84FA11A8B13D}" type="presParOf" srcId="{403526E7-0763-4A78-9BDC-80A65B5A98B2}" destId="{E9199AC0-C210-4E52-BF2A-DC97645BE758}" srcOrd="6" destOrd="0" presId="urn:microsoft.com/office/officeart/2005/8/layout/lProcess3"/>
    <dgm:cxn modelId="{94B57BD3-4391-4DF8-B267-39CF00813582}" type="presParOf" srcId="{E9199AC0-C210-4E52-BF2A-DC97645BE758}" destId="{B9AB1BC2-D229-4BAB-BBAA-6830D089B066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D7E7D-2FFA-474F-A89E-DEDB918EAAA6}">
      <dsp:nvSpPr>
        <dsp:cNvPr id="0" name=""/>
        <dsp:cNvSpPr/>
      </dsp:nvSpPr>
      <dsp:spPr>
        <a:xfrm>
          <a:off x="548834" y="5113"/>
          <a:ext cx="2253380" cy="124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170148" y="5113"/>
        <a:ext cx="1010753" cy="1242627"/>
      </dsp:txXfrm>
    </dsp:sp>
    <dsp:sp modelId="{F6AFAD21-0F46-4DBC-B9E4-93EC8368F3A9}">
      <dsp:nvSpPr>
        <dsp:cNvPr id="0" name=""/>
        <dsp:cNvSpPr/>
      </dsp:nvSpPr>
      <dsp:spPr>
        <a:xfrm>
          <a:off x="2548991" y="108388"/>
          <a:ext cx="3068383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городского/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сельского поселения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64681" y="108388"/>
        <a:ext cx="2037003" cy="1031380"/>
      </dsp:txXfrm>
    </dsp:sp>
    <dsp:sp modelId="{4EBA3F28-5AC7-4768-89AB-1CF859069FD5}">
      <dsp:nvSpPr>
        <dsp:cNvPr id="0" name=""/>
        <dsp:cNvSpPr/>
      </dsp:nvSpPr>
      <dsp:spPr>
        <a:xfrm>
          <a:off x="5256391" y="108388"/>
          <a:ext cx="3566127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муниципального района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5772081" y="108388"/>
        <a:ext cx="2534747" cy="1031380"/>
      </dsp:txXfrm>
    </dsp:sp>
    <dsp:sp modelId="{8AB2C20D-8727-4C8D-A2DA-527BE731DB7D}">
      <dsp:nvSpPr>
        <dsp:cNvPr id="0" name=""/>
        <dsp:cNvSpPr/>
      </dsp:nvSpPr>
      <dsp:spPr>
        <a:xfrm>
          <a:off x="8461535" y="108388"/>
          <a:ext cx="3097674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администрации*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8977225" y="108388"/>
        <a:ext cx="2066294" cy="1031380"/>
      </dsp:txXfrm>
    </dsp:sp>
    <dsp:sp modelId="{E2DC30F3-93BB-454F-A80E-5C9D4A341183}">
      <dsp:nvSpPr>
        <dsp:cNvPr id="0" name=""/>
        <dsp:cNvSpPr/>
      </dsp:nvSpPr>
      <dsp:spPr>
        <a:xfrm>
          <a:off x="387632" y="1480597"/>
          <a:ext cx="2433344" cy="124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008946" y="1480597"/>
        <a:ext cx="1190717" cy="1242627"/>
      </dsp:txXfrm>
    </dsp:sp>
    <dsp:sp modelId="{392C04E4-AA61-495F-95EE-514131AFDE3C}">
      <dsp:nvSpPr>
        <dsp:cNvPr id="0" name=""/>
        <dsp:cNvSpPr/>
      </dsp:nvSpPr>
      <dsp:spPr>
        <a:xfrm>
          <a:off x="2575515" y="1601770"/>
          <a:ext cx="3916694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ОМСУ муниципального района/городского округа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91205" y="1601770"/>
        <a:ext cx="2885314" cy="1031380"/>
      </dsp:txXfrm>
    </dsp:sp>
    <dsp:sp modelId="{C42F9BFC-87D0-4175-9830-E0CE222069E8}">
      <dsp:nvSpPr>
        <dsp:cNvPr id="0" name=""/>
        <dsp:cNvSpPr/>
      </dsp:nvSpPr>
      <dsp:spPr>
        <a:xfrm>
          <a:off x="6215728" y="1584711"/>
          <a:ext cx="4039067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 *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731418" y="1584711"/>
        <a:ext cx="3007687" cy="1031380"/>
      </dsp:txXfrm>
    </dsp:sp>
    <dsp:sp modelId="{CF80641D-BD44-40E9-ACC5-24F20270808C}">
      <dsp:nvSpPr>
        <dsp:cNvPr id="0" name=""/>
        <dsp:cNvSpPr/>
      </dsp:nvSpPr>
      <dsp:spPr>
        <a:xfrm>
          <a:off x="460572" y="2844492"/>
          <a:ext cx="2242041" cy="12426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Депутат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081886" y="2844492"/>
        <a:ext cx="999414" cy="1242627"/>
      </dsp:txXfrm>
    </dsp:sp>
    <dsp:sp modelId="{1BC83FF4-796E-461F-B9BE-01753D3640F1}">
      <dsp:nvSpPr>
        <dsp:cNvPr id="0" name=""/>
        <dsp:cNvSpPr/>
      </dsp:nvSpPr>
      <dsp:spPr>
        <a:xfrm>
          <a:off x="2807310" y="3684962"/>
          <a:ext cx="2578451" cy="38296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Почта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2998791" y="3684962"/>
        <a:ext cx="2195490" cy="382961"/>
      </dsp:txXfrm>
    </dsp:sp>
    <dsp:sp modelId="{D6E8D546-4D2C-46F0-BFA4-BB14A49E6D9D}">
      <dsp:nvSpPr>
        <dsp:cNvPr id="0" name=""/>
        <dsp:cNvSpPr/>
      </dsp:nvSpPr>
      <dsp:spPr>
        <a:xfrm>
          <a:off x="6103908" y="2930563"/>
          <a:ext cx="4210611" cy="103138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Отдел администрации *</a:t>
          </a:r>
          <a:endParaRPr lang="ru-RU" sz="1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6619598" y="2930563"/>
        <a:ext cx="3179231" cy="1031380"/>
      </dsp:txXfrm>
    </dsp:sp>
    <dsp:sp modelId="{B9AB1BC2-D229-4BAB-BBAA-6830D089B066}">
      <dsp:nvSpPr>
        <dsp:cNvPr id="0" name=""/>
        <dsp:cNvSpPr/>
      </dsp:nvSpPr>
      <dsp:spPr>
        <a:xfrm>
          <a:off x="2777976" y="2909158"/>
          <a:ext cx="3106568" cy="4520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Непосредственно</a:t>
          </a:r>
          <a:endParaRPr lang="ru-RU" sz="25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3004022" y="2909158"/>
        <a:ext cx="2654476" cy="452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1" y="2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/>
          <a:lstStyle>
            <a:lvl1pPr algn="r">
              <a:defRPr sz="1200"/>
            </a:lvl1pPr>
          </a:lstStyle>
          <a:p>
            <a:fld id="{CC991DAE-59F0-4EE8-B143-310E7B6E750C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8474"/>
          </a:xfrm>
          <a:prstGeom prst="rect">
            <a:avLst/>
          </a:prstGeom>
        </p:spPr>
        <p:txBody>
          <a:bodyPr vert="horz" lIns="91439" tIns="45720" rIns="91439" bIns="45720" rtlCol="0" anchor="b"/>
          <a:lstStyle>
            <a:lvl1pPr algn="r">
              <a:defRPr sz="1200"/>
            </a:lvl1pPr>
          </a:lstStyle>
          <a:p>
            <a:fld id="{66ABE879-7013-4CF6-BFE0-243F47E63B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1644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0" y="4"/>
            <a:ext cx="2949099" cy="498693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61EBA740-8F53-4D2F-850E-9DA3C22D37EA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8"/>
            <a:ext cx="5444490" cy="3913614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0" y="9440648"/>
            <a:ext cx="2949099" cy="49869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72AB91AC-F021-4BDD-B911-C95536680D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410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3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68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3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1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4445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90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253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69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801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86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7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86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5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891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04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41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367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63BEC6-1160-4A0E-AB19-FC980391E290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96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2C618EA-4AEE-47DF-B85B-6925C3C6EFB3}" type="datetime1">
              <a:rPr lang="en-US" smtClean="0"/>
              <a:t>3/24/2022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12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D3FBB5-86E9-4941-A042-A15ACB253323}" type="datetime1">
              <a:rPr lang="en-US" smtClean="0"/>
              <a:t>3/24/2022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511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1ACC682-0847-45B6-B72D-D6E1819C83B5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58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365127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1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0855DE0-C330-47A2-BE84-D6A49401532C}" type="datetime1">
              <a:rPr lang="en-US" smtClean="0"/>
              <a:t>3/24/2022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48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803DA75-F79F-4340-9348-56C086B520DC}" type="datetime1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01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D04791-F324-468B-B0C0-DDC3F97912BE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952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9D858CE-8A11-4D89-9C8E-8F03DFED5FE8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99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4B96115-D16C-40DA-995C-73B61403FF5E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64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299AFEB-9069-4816-8A85-CD795ED0AB98}" type="datetime1">
              <a:rPr lang="en-US" smtClean="0"/>
              <a:t>3/24/2022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5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1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1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A775FAF-DD77-49AA-8097-B716EBB2108C}" type="datetime1">
              <a:rPr lang="en-US" smtClean="0"/>
              <a:t>3/24/2022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547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3BEC6-1160-4A0E-AB19-FC980391E290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282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18EA-4AEE-47DF-B85B-6925C3C6EFB3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03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3FBB5-86E9-4941-A042-A15ACB253323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2437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CC682-0847-45B6-B72D-D6E1819C83B5}" type="datetime1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230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55DE0-C330-47A2-BE84-D6A49401532C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20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DA75-F79F-4340-9348-56C086B520DC}" type="datetime1">
              <a:rPr lang="en-US" smtClean="0"/>
              <a:t>3/24/2022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748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4791-F324-468B-B0C0-DDC3F97912BE}" type="datetime1">
              <a:rPr lang="en-US" smtClean="0"/>
              <a:t>3/24/2022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292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858CE-8A11-4D89-9C8E-8F03DFED5FE8}" type="datetime1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3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96115-D16C-40DA-995C-73B61403FF5E}" type="datetime1">
              <a:rPr lang="en-US" smtClean="0"/>
              <a:t>3/24/2022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72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9AFEB-9069-4816-8A85-CD795ED0AB98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3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75FAF-DD77-49AA-8097-B716EBB2108C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81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BEBA394-6E9B-4A08-A82A-2BF9BE6C8D89}" type="datetimeFigureOut">
              <a:rPr lang="ru-RU" smtClean="0"/>
              <a:pPr/>
              <a:t>24.03.2022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0CD56-1E07-4B2F-BCFA-8598636059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17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1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66701FA-0A8F-41A9-9023-7A09117A3591}" type="datetime1">
              <a:rPr lang="en-US" smtClean="0"/>
              <a:t>3/24/2022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408BC49-1B67-4826-A1F3-48AF839B00E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01FA-0A8F-41A9-9023-7A09117A3591}" type="datetime1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BC49-1B67-4826-A1F3-48AF839B00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7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0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3F0688D8CC0706B2BC6F8EF61243DFBDB450DEA2035A20FE553CEF095ECFCC9F08077E115302EFCA84D31F195ELEk9M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62074" y="1848227"/>
            <a:ext cx="10144125" cy="3068637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«Об </a:t>
            </a:r>
            <a:r>
              <a:rPr lang="ru-RU" sz="2400" b="1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исполнении лицами, замещающими муниципальные </a:t>
            </a:r>
            <a: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должности </a:t>
            </a:r>
            <a:r>
              <a:rPr lang="ru-RU" sz="2400" b="1" i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(депутатами), </a:t>
            </a:r>
            <a: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обязанности по представлению сведений о доходах, расходах, об имуществе и обязательствах имущественного характера, </a:t>
            </a:r>
            <a:b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4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 привлечении к ответственности указанных лиц за неисполнение установленной обязанности»</a:t>
            </a:r>
            <a:endParaRPr lang="ru-RU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86075" y="5620116"/>
            <a:ext cx="9144000" cy="123788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Долгова Елена Борисовна</a:t>
            </a:r>
          </a:p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238 64 83, </a:t>
            </a:r>
            <a:r>
              <a:rPr lang="en-US" sz="20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deb@nso.ru</a:t>
            </a:r>
            <a:endParaRPr lang="ru-RU"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Стрелка вправо 4"/>
          <p:cNvSpPr/>
          <p:nvPr/>
        </p:nvSpPr>
        <p:spPr bwMode="auto">
          <a:xfrm>
            <a:off x="520462" y="1795537"/>
            <a:ext cx="1029940" cy="404032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Стрелка вправо 5"/>
          <p:cNvSpPr/>
          <p:nvPr/>
        </p:nvSpPr>
        <p:spPr bwMode="auto">
          <a:xfrm>
            <a:off x="520461" y="4197829"/>
            <a:ext cx="1056409" cy="422245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520461" y="5434411"/>
            <a:ext cx="1059611" cy="41361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</a:gradFill>
          <a:ln>
            <a:noFill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Прямоугольник 8"/>
          <p:cNvSpPr/>
          <p:nvPr/>
        </p:nvSpPr>
        <p:spPr bwMode="auto">
          <a:xfrm>
            <a:off x="1576871" y="1074442"/>
            <a:ext cx="6407989" cy="194687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Методические рекомендации 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2022 году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(за отчетный 2021 год)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b="0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Новеллы в Методических рекомендациях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(Минтруд РФ)</a:t>
            </a:r>
          </a:p>
        </p:txBody>
      </p:sp>
      <p:sp>
        <p:nvSpPr>
          <p:cNvPr id="9" name="Прямоугольник 9"/>
          <p:cNvSpPr/>
          <p:nvPr/>
        </p:nvSpPr>
        <p:spPr bwMode="auto">
          <a:xfrm>
            <a:off x="1643510" y="3941719"/>
            <a:ext cx="3161187" cy="78500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Совещание </a:t>
            </a:r>
            <a:r>
              <a:rPr kumimoji="0" lang="ru-RU" sz="1800" b="1" i="1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Минтруда РФ </a:t>
            </a:r>
            <a:r>
              <a:rPr kumimoji="0" lang="ru-RU" sz="18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2 февраля 2022 года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Прямоугольник 10"/>
          <p:cNvSpPr/>
          <p:nvPr/>
        </p:nvSpPr>
        <p:spPr bwMode="auto">
          <a:xfrm>
            <a:off x="1655545" y="5097981"/>
            <a:ext cx="5827423" cy="11647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Информационно-методические материалы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отдела по профилактике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коррупционных и иных правонарушений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(памятки, чек-листы, актуализированные материалы)</a:t>
            </a:r>
          </a:p>
        </p:txBody>
      </p:sp>
      <p:sp>
        <p:nvSpPr>
          <p:cNvPr id="11" name="Прямоугольник 12"/>
          <p:cNvSpPr/>
          <p:nvPr/>
        </p:nvSpPr>
        <p:spPr bwMode="auto">
          <a:xfrm>
            <a:off x="8582563" y="1214147"/>
            <a:ext cx="3171646" cy="220532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Официальный сайт Губернатора и Правительства НСО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– «Управление» – «Противодействие коррупции» –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«Декларационная кампания 2022»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www.nso.ru/page/34688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21788B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2" name="Прямоугольник 13"/>
          <p:cNvSpPr/>
          <p:nvPr/>
        </p:nvSpPr>
        <p:spPr bwMode="auto">
          <a:xfrm>
            <a:off x="8610600" y="3719802"/>
            <a:ext cx="3164457" cy="183458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Информационный портал профессионального развития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«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LOOK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»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- вкладка «Декларационная кампания 2022»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www.profi.nso.ru/ru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21788B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</a:p>
        </p:txBody>
      </p:sp>
      <p:pic>
        <p:nvPicPr>
          <p:cNvPr id="13" name="Рисунок 1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/>
        </p:blipFill>
        <p:spPr bwMode="auto">
          <a:xfrm>
            <a:off x="8197146" y="957210"/>
            <a:ext cx="559421" cy="485714"/>
          </a:xfrm>
          <a:prstGeom prst="rect">
            <a:avLst/>
          </a:prstGeom>
        </p:spPr>
      </p:pic>
      <p:sp>
        <p:nvSpPr>
          <p:cNvPr id="14" name="Прямоугольник 15"/>
          <p:cNvSpPr/>
          <p:nvPr/>
        </p:nvSpPr>
        <p:spPr bwMode="auto">
          <a:xfrm>
            <a:off x="5121056" y="3346697"/>
            <a:ext cx="2361912" cy="74453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1) презентация совещания размещена</a:t>
            </a:r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5145353" y="4206922"/>
            <a:ext cx="2337615" cy="7753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2) ссылка на запись размещена и доступна для скачивания</a:t>
            </a: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 bwMode="auto">
          <a:xfrm>
            <a:off x="3022642" y="351691"/>
            <a:ext cx="8727973" cy="4664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ru-RU" sz="1800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Чем руководствоваться при исполнении обязанности</a:t>
            </a:r>
            <a:endParaRPr lang="ru-RU" sz="1800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</p:txBody>
      </p:sp>
      <p:pic>
        <p:nvPicPr>
          <p:cNvPr id="20" name="Рисунок 7" descr="Лампочка и шестеренка со сплошной заливкой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95394" y="583677"/>
            <a:ext cx="655007" cy="568160"/>
          </a:xfrm>
          <a:prstGeom prst="rect">
            <a:avLst/>
          </a:prstGeom>
        </p:spPr>
      </p:pic>
      <p:pic>
        <p:nvPicPr>
          <p:cNvPr id="21" name="Рисунок 27" descr="Аудитория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/>
        </p:blipFill>
        <p:spPr bwMode="auto">
          <a:xfrm>
            <a:off x="3022642" y="3099334"/>
            <a:ext cx="819530" cy="817065"/>
          </a:xfrm>
          <a:prstGeom prst="rect">
            <a:avLst/>
          </a:prstGeom>
        </p:spPr>
      </p:pic>
      <p:sp>
        <p:nvSpPr>
          <p:cNvPr id="22" name="Выноска со стрелкой вправо 28"/>
          <p:cNvSpPr/>
          <p:nvPr/>
        </p:nvSpPr>
        <p:spPr bwMode="auto">
          <a:xfrm>
            <a:off x="7678454" y="3522355"/>
            <a:ext cx="736659" cy="2229478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1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8925" y="517527"/>
            <a:ext cx="8515350" cy="95884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Обязанность представить сведения о доходах установлена для всех лиц, замещающих муниципальные должности</a:t>
            </a:r>
            <a:br>
              <a:rPr lang="ru-RU" sz="20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0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5" y="1251535"/>
            <a:ext cx="11877675" cy="49911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закон от 25.12.2008 № 273-ФЗ «О противодействии коррупции» (статья 12.1, части 4 и 4.2)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закон от 06.10.2003 № 131-ФЗ «Об общих принципах организации местного самоуправления в Российской Федерации» (статья 40, часть 7.1)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Закон Новосибирской области от 10.11.2017 № 216-ОЗ «Об отдельных вопросах, связанных с соблюдением законодательства о противодействии коррупции…» (статья 2)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b="1" u="sng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отнесен к лицам, </a:t>
            </a:r>
            <a:r>
              <a:rPr lang="ru-RU" sz="1800" b="1" u="sng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замещающим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муниципальные должности, независимо от постоянной/непостоянной основы замещение должности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   </a:t>
            </a:r>
            <a:r>
              <a:rPr lang="ru-RU" sz="16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(абзац двадцатый статьи 2 ФЗ от 06.10.2003 № 131-ФЗ):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 Совета депутатов муниципального района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 Совета депутатов городского округа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 Совета депутатов городского поселения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8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 Совета депутатов сельского поселения  </a:t>
            </a:r>
            <a:endParaRPr lang="ru-RU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978900" y="6417845"/>
            <a:ext cx="2743200" cy="365125"/>
          </a:xfrm>
        </p:spPr>
        <p:txBody>
          <a:bodyPr/>
          <a:lstStyle/>
          <a:p>
            <a:fld id="{0F43F4AF-7D06-4FEB-900F-7B33DEC9A355}" type="slidenum">
              <a:rPr lang="ru-RU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Соединительная линия уступом 4"/>
          <p:cNvCxnSpPr/>
          <p:nvPr/>
        </p:nvCxnSpPr>
        <p:spPr>
          <a:xfrm rot="16200000" flipH="1">
            <a:off x="10181289" y="3123263"/>
            <a:ext cx="1630653" cy="866772"/>
          </a:xfrm>
          <a:prstGeom prst="bentConnector3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/>
          <p:cNvSpPr/>
          <p:nvPr/>
        </p:nvSpPr>
        <p:spPr>
          <a:xfrm>
            <a:off x="7534276" y="4147135"/>
            <a:ext cx="4362450" cy="2095500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Сведения - в отдел по профилактике коррупционных и иных правонарушений администрации Губернатора Новосибирской области и Правительства Новосибирской области</a:t>
            </a: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0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10" descr="Собрание со сплошной заливкой">
            <a:extLst>
              <a:ext uri="{FF2B5EF4-FFF2-40B4-BE49-F238E27FC236}">
                <a16:creationId xmlns:a16="http://schemas.microsoft.com/office/drawing/2014/main" id="{9E6B6F4F-98DE-4E43-AF58-1D36A57DC54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765346" y="609964"/>
            <a:ext cx="711841" cy="72175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06258" y="2957281"/>
            <a:ext cx="4012083" cy="10597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Депутаты представительных органов сельских поселений,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осуществляющие полномочия 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постоянной основе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6259" y="1444993"/>
            <a:ext cx="4054648" cy="1333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Депутаты представительных органов муниципальных районов, городских округов, городских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поселений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Шеврон 26"/>
          <p:cNvSpPr/>
          <p:nvPr/>
        </p:nvSpPr>
        <p:spPr>
          <a:xfrm rot="5400000">
            <a:off x="8391376" y="2194096"/>
            <a:ext cx="282553" cy="587056"/>
          </a:xfrm>
          <a:prstGeom prst="chevron">
            <a:avLst/>
          </a:prstGeom>
          <a:solidFill>
            <a:srgbClr val="21788B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669648" y="2667647"/>
            <a:ext cx="4684151" cy="10063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января по 30 апреля 2022 года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66972" y="4410904"/>
            <a:ext cx="2872152" cy="1545110"/>
          </a:xfrm>
          <a:prstGeom prst="rect">
            <a:avLst/>
          </a:prstGeom>
          <a:solidFill>
            <a:srgbClr val="21788B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Представляют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ведомления об отсутствии сделок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(расходы не превышают трехлетний доход)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826181" y="4397508"/>
            <a:ext cx="3052908" cy="1530249"/>
          </a:xfrm>
          <a:prstGeom prst="rect">
            <a:avLst/>
          </a:prstGeom>
          <a:solidFill>
            <a:srgbClr val="21788B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Представляют справки о доходах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превышают трехлетний доход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заполняется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3494697" y="303504"/>
            <a:ext cx="6667500" cy="91493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Tahoma"/>
              <a:cs typeface="Calibri Ligh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Calibri Light"/>
              </a:rPr>
              <a:t>ФЗ от 25.12.2008 № 273-ФЗ,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Calibri Light"/>
              </a:rPr>
              <a:t>Закон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Calibri Light"/>
              </a:rPr>
              <a:t>Новосибирской области от 10.11.2017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Tahoma"/>
                <a:cs typeface="Calibri Light"/>
              </a:rPr>
              <a:t>№ 216-ОЗ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Tahoma"/>
              <a:cs typeface="Calibri Ligh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H="1">
            <a:off x="6849150" y="3723452"/>
            <a:ext cx="360000" cy="616310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9982197" y="3712355"/>
            <a:ext cx="360000" cy="53929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033" y="3740769"/>
            <a:ext cx="1078029" cy="67348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791200" y="1401642"/>
            <a:ext cx="5542327" cy="952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Сельские депутаты, осуществляющие полномочия на непостоянной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основе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6258" y="4657725"/>
            <a:ext cx="4227642" cy="1524000"/>
          </a:xfrm>
          <a:prstGeom prst="rect">
            <a:avLst/>
          </a:prstGeom>
          <a:solidFill>
            <a:srgbClr val="FDCFD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Представляют справки </a:t>
            </a:r>
          </a:p>
          <a:p>
            <a:pPr lvl="0" algn="ctr" defTabSz="457200"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доходах (СПО «Справки БК»)</a:t>
            </a:r>
          </a:p>
          <a:p>
            <a:pPr lvl="0" algn="ctr" defTabSz="457200">
              <a:defRPr/>
            </a:pPr>
            <a:endParaRPr kumimoji="0" lang="ru-RU" sz="1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57200">
              <a:defRPr/>
            </a:pPr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января по 30 апреля 2022 </a:t>
            </a:r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1666833" y="4076575"/>
            <a:ext cx="666750" cy="5334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550" y="282950"/>
            <a:ext cx="9315450" cy="734153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кого должны быть представлены сведения о доходах и в какой форме</a:t>
            </a:r>
            <a:endParaRPr lang="ru-RU" sz="18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0048" y="1256562"/>
            <a:ext cx="4143375" cy="6447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депутата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0050" y="2116241"/>
            <a:ext cx="4143374" cy="6087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супругу (супруга) депутата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0049" y="3199026"/>
            <a:ext cx="4143375" cy="7390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каждого несовершеннолетнего ребенка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62849" y="1104900"/>
            <a:ext cx="3933825" cy="23364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Уведомление об отсутствии «крупных» сделок – на бумажном носителе, подписанное депутатом собственноручно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" name="Выноска со стрелкой вверх 16"/>
          <p:cNvSpPr/>
          <p:nvPr/>
        </p:nvSpPr>
        <p:spPr>
          <a:xfrm>
            <a:off x="400050" y="3938053"/>
            <a:ext cx="4895850" cy="2491321"/>
          </a:xfrm>
          <a:prstGeom prst="up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</a:t>
            </a:r>
            <a:r>
              <a:rPr lang="ru-RU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каждого человека – </a:t>
            </a:r>
            <a:endParaRPr lang="ru-RU" b="1" dirty="0" smtClean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отдельная справка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 бумажном носителе, подписанная депутатом собственноручно,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на электронном носителе)</a:t>
            </a:r>
            <a:endParaRPr lang="ru-RU" b="1" dirty="0">
              <a:solidFill>
                <a:srgbClr val="7030A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9" name="Волна 18"/>
          <p:cNvSpPr/>
          <p:nvPr/>
        </p:nvSpPr>
        <p:spPr>
          <a:xfrm>
            <a:off x="4667252" y="1707550"/>
            <a:ext cx="2867023" cy="1540055"/>
          </a:xfrm>
          <a:prstGeom prst="wav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Статус на отчетную дату –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декабря 2021 года</a:t>
            </a:r>
            <a:endParaRPr lang="ru-RU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Выноска со стрелкой влево 2"/>
          <p:cNvSpPr/>
          <p:nvPr/>
        </p:nvSpPr>
        <p:spPr>
          <a:xfrm>
            <a:off x="7353300" y="3823753"/>
            <a:ext cx="3133725" cy="1948397"/>
          </a:xfrm>
          <a:prstGeom prst="left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одно, в котором указываются все эти лица</a:t>
            </a:r>
          </a:p>
          <a:p>
            <a:pPr algn="ctr"/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920162" y="3441380"/>
            <a:ext cx="0" cy="382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>
            <a:spLocks noGrp="1"/>
          </p:cNvSpPr>
          <p:nvPr>
            <p:ph type="title"/>
          </p:nvPr>
        </p:nvSpPr>
        <p:spPr bwMode="auto">
          <a:xfrm>
            <a:off x="630917" y="696866"/>
            <a:ext cx="4871096" cy="10039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</a:br>
            <a: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</a:br>
            <a: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</a:br>
            <a: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600" b="1" dirty="0">
                <a:solidFill>
                  <a:srgbClr val="5AA2AE">
                    <a:lumMod val="50000"/>
                  </a:srgbClr>
                </a:solidFill>
                <a:latin typeface="Tahoma"/>
                <a:ea typeface="Tahoma"/>
                <a:cs typeface="Tahoma"/>
              </a:rPr>
            </a:br>
            <a:r>
              <a:rPr lang="ru-RU" sz="1900" b="1" dirty="0">
                <a:latin typeface="Tahoma"/>
                <a:ea typeface="Tahoma"/>
                <a:cs typeface="Tahoma"/>
              </a:rPr>
              <a:t/>
            </a:r>
            <a:br>
              <a:rPr lang="ru-RU" sz="1900" b="1" dirty="0">
                <a:latin typeface="Tahoma"/>
                <a:ea typeface="Tahoma"/>
                <a:cs typeface="Tahoma"/>
              </a:rPr>
            </a:br>
            <a:r>
              <a:rPr lang="ru-RU" sz="1900" b="1" dirty="0">
                <a:latin typeface="Tahoma"/>
                <a:ea typeface="Tahoma"/>
                <a:cs typeface="Tahoma"/>
              </a:rPr>
              <a:t/>
            </a:r>
            <a:br>
              <a:rPr lang="ru-RU" sz="1900" b="1" dirty="0">
                <a:latin typeface="Tahoma"/>
                <a:ea typeface="Tahoma"/>
                <a:cs typeface="Tahoma"/>
              </a:rPr>
            </a:br>
            <a:r>
              <a:rPr lang="ru-RU" sz="1700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C </a:t>
            </a:r>
            <a:r>
              <a:rPr lang="ru-RU" sz="17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1 июля 2021 года актуализирована версия СПО «Справки БК» - </a:t>
            </a:r>
            <a:br>
              <a:rPr lang="ru-RU" sz="17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</a:br>
            <a:r>
              <a:rPr lang="ru-RU" sz="17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7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</a:br>
            <a:r>
              <a:rPr lang="ru-RU" sz="1700" b="1" u="sng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текущая версия 2.5.1 от </a:t>
            </a:r>
            <a:r>
              <a:rPr lang="ru-RU" sz="1700" b="1" u="sng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14.02.2022</a:t>
            </a:r>
            <a:br>
              <a:rPr lang="ru-RU" sz="1700" b="1" u="sng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</a:br>
            <a:r>
              <a:rPr lang="ru-RU" sz="1800" b="1" u="sng" dirty="0">
                <a:solidFill>
                  <a:schemeClr val="bg2">
                    <a:lumMod val="25000"/>
                  </a:scheme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1800" b="1" u="sng" dirty="0">
                <a:solidFill>
                  <a:schemeClr val="bg2">
                    <a:lumMod val="25000"/>
                  </a:schemeClr>
                </a:solidFill>
                <a:latin typeface="Tahoma"/>
                <a:ea typeface="Tahoma"/>
                <a:cs typeface="Tahoma"/>
              </a:rPr>
            </a:br>
            <a:r>
              <a:rPr lang="ru-RU" sz="1800" dirty="0">
                <a:latin typeface="Times New Roman"/>
                <a:ea typeface="Times New Roman"/>
              </a:rPr>
              <a:t> </a:t>
            </a:r>
            <a:r>
              <a:rPr lang="ru-RU" sz="2000" b="1" dirty="0">
                <a:latin typeface="Tahoma"/>
                <a:ea typeface="Calibri"/>
                <a:cs typeface="Calibri"/>
              </a:rPr>
              <a:t/>
            </a:r>
            <a:br>
              <a:rPr lang="ru-RU" sz="2000" b="1" dirty="0">
                <a:latin typeface="Tahoma"/>
                <a:ea typeface="Calibri"/>
                <a:cs typeface="Calibri"/>
              </a:rPr>
            </a:br>
            <a:r>
              <a:rPr lang="ru-RU" sz="2800" dirty="0">
                <a:solidFill>
                  <a:srgbClr val="242852">
                    <a:lumMod val="50000"/>
                  </a:srgb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2800" dirty="0">
                <a:solidFill>
                  <a:srgbClr val="242852">
                    <a:lumMod val="50000"/>
                  </a:srgbClr>
                </a:solidFill>
                <a:latin typeface="Tahoma"/>
                <a:ea typeface="Tahoma"/>
                <a:cs typeface="Tahoma"/>
              </a:rPr>
            </a:b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3166" y="1876927"/>
            <a:ext cx="5179189" cy="4216370"/>
          </a:xfrm>
          <a:prstGeom prst="rect">
            <a:avLst/>
          </a:prstGeom>
        </p:spPr>
      </p:pic>
      <p:pic>
        <p:nvPicPr>
          <p:cNvPr id="7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677391" y="1542920"/>
            <a:ext cx="5107242" cy="4550377"/>
          </a:xfrm>
          <a:prstGeom prst="rect">
            <a:avLst/>
          </a:prstGeom>
        </p:spPr>
      </p:pic>
      <p:sp>
        <p:nvSpPr>
          <p:cNvPr id="8" name="Стрелка вправо 7"/>
          <p:cNvSpPr/>
          <p:nvPr/>
        </p:nvSpPr>
        <p:spPr bwMode="auto">
          <a:xfrm>
            <a:off x="6131293" y="3614469"/>
            <a:ext cx="433409" cy="35114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6111126" y="527040"/>
            <a:ext cx="5962649" cy="4033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1.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www.kremlin.ru/structure/councils#institution-12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   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069531" y="991791"/>
            <a:ext cx="60458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2.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gossluzhba.gov.ru/anticorruption/</a:t>
            </a:r>
            <a:r>
              <a:rPr kumimoji="0" lang="en-US" sz="16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spravki_bk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3" name="Волна 2"/>
          <p:cNvSpPr/>
          <p:nvPr/>
        </p:nvSpPr>
        <p:spPr>
          <a:xfrm>
            <a:off x="4933950" y="1946312"/>
            <a:ext cx="2152650" cy="1101688"/>
          </a:xfrm>
          <a:prstGeom prst="wave">
            <a:avLst>
              <a:gd name="adj1" fmla="val 12500"/>
              <a:gd name="adj2" fmla="val -100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Письмо 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02.03.22 </a:t>
            </a: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131-06/10</a:t>
            </a:r>
            <a:endParaRPr lang="ru-RU" sz="1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8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400" y="432829"/>
            <a:ext cx="7810500" cy="52312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Уведомление об отсутствии «крупных» сделок</a:t>
            </a:r>
            <a:endParaRPr lang="ru-RU" sz="20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2277978"/>
              </p:ext>
            </p:extLst>
          </p:nvPr>
        </p:nvGraphicFramePr>
        <p:xfrm>
          <a:off x="547525" y="1502749"/>
          <a:ext cx="5828887" cy="495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Acrobat Document" r:id="rId3" imgW="5667120" imgH="8019903" progId="AcroExch.Document.DC">
                  <p:embed/>
                </p:oleObj>
              </mc:Choice>
              <mc:Fallback>
                <p:oleObj name="Acrobat Document" r:id="rId3" imgW="5667120" imgH="8019903" progId="AcroExch.Document.DC">
                  <p:embed/>
                  <p:pic>
                    <p:nvPicPr>
                      <p:cNvPr id="33" name="Объект 3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7525" y="1502749"/>
                        <a:ext cx="5828887" cy="4951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Овал 6"/>
          <p:cNvSpPr/>
          <p:nvPr/>
        </p:nvSpPr>
        <p:spPr>
          <a:xfrm>
            <a:off x="1763452" y="1601658"/>
            <a:ext cx="3895725" cy="135161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8310660" y="1159401"/>
            <a:ext cx="3133466" cy="862030"/>
          </a:xfrm>
          <a:prstGeom prst="flowChartPunchedTap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 Губернатора НСО и Правительства НСО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20068" y="2195497"/>
            <a:ext cx="2914650" cy="53825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</a:t>
            </a: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8115494" y="2006091"/>
            <a:ext cx="304574" cy="246757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038975" y="2843343"/>
            <a:ext cx="2914650" cy="60923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Противодействие коррупции</a:t>
            </a: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36766" y="3559279"/>
            <a:ext cx="3736133" cy="8388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 документов, связанных с противодействием коррупции, для заполнения</a:t>
            </a: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62839" y="4621405"/>
            <a:ext cx="2914650" cy="6022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 уведомлений, заявлений, ходатайств</a:t>
            </a:r>
            <a:endParaRPr lang="ru-RU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Блок-схема: перфолента 13"/>
          <p:cNvSpPr/>
          <p:nvPr/>
        </p:nvSpPr>
        <p:spPr>
          <a:xfrm>
            <a:off x="0" y="712537"/>
            <a:ext cx="3133466" cy="697369"/>
          </a:xfrm>
          <a:prstGeom prst="flowChartPunchedTape">
            <a:avLst/>
          </a:prstGeom>
          <a:solidFill>
            <a:srgbClr val="5AA2AE">
              <a:lumMod val="20000"/>
              <a:lumOff val="80000"/>
            </a:srgbClr>
          </a:solidFill>
          <a:ln w="12700" cap="flat" cmpd="sng" algn="ctr">
            <a:solidFill>
              <a:srgbClr val="5AA2AE">
                <a:shade val="50000"/>
              </a:srgbClr>
            </a:solidFill>
            <a:prstDash val="solid"/>
            <a:miter lim="800000"/>
          </a:ln>
          <a:effectLst/>
          <a:scene3d>
            <a:camera prst="isometricOffAxis2Left"/>
            <a:lightRig rig="threePt" dir="t"/>
          </a:scene3d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Закон НСО от 10.11.2017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 216-ОЗ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9963150" y="2685135"/>
            <a:ext cx="295275" cy="23141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7353364" y="3356549"/>
            <a:ext cx="285945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653462" y="5303314"/>
            <a:ext cx="2914650" cy="8388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лиц, замещающих муниципальные должности</a:t>
            </a:r>
            <a:endParaRPr lang="ru-RU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9504832" y="4371525"/>
            <a:ext cx="242696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8453405" y="5202941"/>
            <a:ext cx="285945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>
            <a:off x="6949428" y="5484127"/>
            <a:ext cx="925607" cy="49711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Номер слайда 2"/>
          <p:cNvSpPr txBox="1">
            <a:spLocks/>
          </p:cNvSpPr>
          <p:nvPr/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38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8</a:t>
            </a:fld>
            <a:endParaRPr lang="en-US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447800"/>
            <a:ext cx="10515600" cy="2269334"/>
          </a:xfrm>
          <a:prstGeom prst="rect">
            <a:avLst/>
          </a:prstGeom>
          <a:noFill/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Невозможность подать сведения о доходах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ситуативна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достаточно вариативна, брачный договор не является уважительной и объективной причиной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3A0C49D-7F29-424B-ACD4-634D062C79EA}"/>
              </a:ext>
            </a:extLst>
          </p:cNvPr>
          <p:cNvSpPr/>
          <p:nvPr/>
        </p:nvSpPr>
        <p:spPr>
          <a:xfrm>
            <a:off x="365857" y="4076700"/>
            <a:ext cx="10492643" cy="1676400"/>
          </a:xfrm>
          <a:prstGeom prst="rect">
            <a:avLst/>
          </a:prstGeom>
          <a:noFill/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о невозможности подкрепляются подтверждающими документами, общие фразы: «не общаемся», «не поддерживаем контакт» должны оцениваться критически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817731" y="447987"/>
            <a:ext cx="8258175" cy="69818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о невозможности представления сведений о доходах на супругу (супруга), несовершеннолетнего ребенка</a:t>
            </a:r>
            <a:endParaRPr lang="ru-RU" sz="16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75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5831" y="354512"/>
            <a:ext cx="8258175" cy="69818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Заявление о невозможности представления сведений о доходах на супругу (супруга), несовершеннолетнего ребенка</a:t>
            </a:r>
            <a:endParaRPr lang="ru-RU" sz="16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8310660" y="1159401"/>
            <a:ext cx="3133466" cy="862030"/>
          </a:xfrm>
          <a:prstGeom prst="flowChartPunchedTap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 Губернатора НСО и Правительства НСО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20068" y="2195497"/>
            <a:ext cx="2914650" cy="53825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Управление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8115494" y="2006091"/>
            <a:ext cx="304574" cy="246757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38975" y="2843343"/>
            <a:ext cx="2914650" cy="60923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Противодействие коррупции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36766" y="3559279"/>
            <a:ext cx="3736133" cy="8388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 документов, связанных с противодействием коррупции, для заполнения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62839" y="4621405"/>
            <a:ext cx="2914650" cy="60220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Формы уведомлений, заявлений, ходатайств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9963150" y="2685135"/>
            <a:ext cx="295275" cy="23141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7353364" y="3356549"/>
            <a:ext cx="285945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653462" y="5303314"/>
            <a:ext cx="2914650" cy="8388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лиц, замещающих муниципальные должности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9504832" y="4371525"/>
            <a:ext cx="242696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8448051" y="5303314"/>
            <a:ext cx="285945" cy="22999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0" name="Стрелка влево 19"/>
          <p:cNvSpPr/>
          <p:nvPr/>
        </p:nvSpPr>
        <p:spPr>
          <a:xfrm>
            <a:off x="6949428" y="5484127"/>
            <a:ext cx="925607" cy="497110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91" y="1066971"/>
            <a:ext cx="5442104" cy="5264503"/>
          </a:xfrm>
          <a:prstGeom prst="rect">
            <a:avLst/>
          </a:prstGeom>
        </p:spPr>
      </p:pic>
      <p:sp>
        <p:nvSpPr>
          <p:cNvPr id="14" name="Блок-схема: перфолента 13"/>
          <p:cNvSpPr/>
          <p:nvPr/>
        </p:nvSpPr>
        <p:spPr>
          <a:xfrm>
            <a:off x="0" y="624578"/>
            <a:ext cx="3133466" cy="697369"/>
          </a:xfrm>
          <a:prstGeom prst="flowChartPunchedTape">
            <a:avLst/>
          </a:prstGeom>
          <a:solidFill>
            <a:srgbClr val="5AA2AE">
              <a:lumMod val="20000"/>
              <a:lumOff val="80000"/>
            </a:srgbClr>
          </a:solidFill>
          <a:ln w="12700" cap="flat" cmpd="sng" algn="ctr">
            <a:solidFill>
              <a:srgbClr val="5AA2AE">
                <a:shade val="50000"/>
              </a:srgbClr>
            </a:solidFill>
            <a:prstDash val="solid"/>
            <a:miter lim="800000"/>
          </a:ln>
          <a:effectLst/>
          <a:scene3d>
            <a:camera prst="isometricOffAxis2Left"/>
            <a:lightRig rig="threePt" dir="t"/>
          </a:scene3d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Постановление Губернатора НСО от 29.04.2019 № 131</a:t>
            </a:r>
          </a:p>
        </p:txBody>
      </p:sp>
      <p:sp>
        <p:nvSpPr>
          <p:cNvPr id="7" name="Овал 6"/>
          <p:cNvSpPr/>
          <p:nvPr/>
        </p:nvSpPr>
        <p:spPr>
          <a:xfrm>
            <a:off x="1633408" y="1577038"/>
            <a:ext cx="3895725" cy="135161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21" name="Номер слайда 2"/>
          <p:cNvSpPr txBox="1">
            <a:spLocks/>
          </p:cNvSpPr>
          <p:nvPr/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99122" y="4857750"/>
            <a:ext cx="1790700" cy="149860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30.04.2022</a:t>
            </a:r>
          </a:p>
          <a:p>
            <a:pPr algn="ctr"/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отдел на имя Губернатора НСО</a:t>
            </a:r>
          </a:p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79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4067175" y="447675"/>
            <a:ext cx="6899008" cy="6055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2000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Алгоритм действий при заполнении справок о доходах</a:t>
            </a:r>
            <a:endParaRPr lang="ru-RU" sz="2000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5" name="Объект 4"/>
          <p:cNvGrpSpPr/>
          <p:nvPr/>
        </p:nvGrpSpPr>
        <p:grpSpPr bwMode="auto">
          <a:xfrm>
            <a:off x="930468" y="1282338"/>
            <a:ext cx="10423331" cy="3831109"/>
            <a:chOff x="-3" y="-167294"/>
            <a:chExt cx="11708910" cy="3649468"/>
          </a:xfrm>
        </p:grpSpPr>
        <p:sp>
          <p:nvSpPr>
            <p:cNvPr id="7" name="Прямоугольник с двумя скругленными соседними углами 6"/>
            <p:cNvSpPr/>
            <p:nvPr/>
          </p:nvSpPr>
          <p:spPr bwMode="auto">
            <a:xfrm rot="5400000">
              <a:off x="5955028" y="-4919727"/>
              <a:ext cx="959120" cy="10548638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5">
                <a:lumMod val="20000"/>
                <a:lumOff val="80000"/>
                <a:alpha val="90000"/>
              </a:schemeClr>
            </a:solidFill>
            <a:ln w="12700" cap="flat" cmpd="sng" algn="ctr"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vert270" wrap="square" lIns="206248" tIns="18415" rIns="18415" bIns="18415" numCol="1" spcCol="1270" anchor="ctr" anchorCtr="0">
              <a:noAutofit/>
            </a:bodyPr>
            <a:lstStyle/>
            <a:p>
              <a:pPr marL="285750" marR="0" lvl="1" indent="-285750" algn="l" defTabSz="128905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ru-RU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</a:rPr>
                <a:t>Скачать новую версию СПО «Справки БК» 2.5.1 от 14.02.2022</a:t>
              </a:r>
            </a:p>
            <a:p>
              <a:pPr marL="285750" marR="0" lvl="1" indent="-285750" algn="l" defTabSz="128905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ru-RU" b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Открыть ранее созданный документ/создать документ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endParaRPr>
            </a:p>
          </p:txBody>
        </p:sp>
        <p:sp>
          <p:nvSpPr>
            <p:cNvPr id="8" name="Шеврон 7"/>
            <p:cNvSpPr/>
            <p:nvPr/>
          </p:nvSpPr>
          <p:spPr bwMode="auto">
            <a:xfrm rot="5400000">
              <a:off x="-42555" y="1152647"/>
              <a:ext cx="1190151" cy="1105044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hueOff val="-857133"/>
                <a:satOff val="7260"/>
                <a:lumOff val="-3137"/>
                <a:alphaOff val="0"/>
              </a:schemeClr>
            </a:solidFill>
            <a:ln w="12700" cap="flat" cmpd="sng" algn="ctr">
              <a:solidFill>
                <a:schemeClr val="accent4">
                  <a:hueOff val="-857133"/>
                  <a:satOff val="7260"/>
                  <a:lumOff val="-3137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19685" tIns="19685" rIns="19685" bIns="19685" numCol="1" spcCol="1270" anchor="ctr" anchorCtr="0">
              <a:noAutofit/>
            </a:bodyPr>
            <a:lstStyle/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Arial"/>
                </a:rPr>
                <a:t>2</a:t>
              </a:r>
              <a:endPara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9" name="Прямоугольник с двумя скругленными соседними углами 8"/>
            <p:cNvSpPr/>
            <p:nvPr/>
          </p:nvSpPr>
          <p:spPr bwMode="auto">
            <a:xfrm rot="5400000">
              <a:off x="5837458" y="-3661571"/>
              <a:ext cx="1194260" cy="10548638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6">
                <a:lumMod val="20000"/>
                <a:lumOff val="80000"/>
                <a:alpha val="90000"/>
              </a:schemeClr>
            </a:solidFill>
            <a:ln w="12700" cap="flat" cmpd="sng" algn="ctr">
              <a:solidFill>
                <a:schemeClr val="accent4">
                  <a:hueOff val="-857133"/>
                  <a:satOff val="7260"/>
                  <a:lumOff val="-3137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vert270" wrap="square" lIns="206248" tIns="18415" rIns="18415" bIns="18415" numCol="1" spcCol="1270" anchor="ctr" anchorCtr="0">
              <a:noAutofit/>
            </a:bodyPr>
            <a:lstStyle/>
            <a:p>
              <a:pPr marL="285750" lvl="1" indent="-285750" defTabSz="1289050">
                <a:buFontTx/>
                <a:buChar char="••"/>
                <a:defRPr/>
              </a:pPr>
              <a:endParaRPr lang="ru-RU" sz="20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endParaRPr>
            </a:p>
            <a:p>
              <a:pPr marL="285750" lvl="1" indent="-285750" defTabSz="1289050">
                <a:buFontTx/>
                <a:buChar char="••"/>
                <a:defRPr/>
              </a:pPr>
              <a:r>
                <a:rPr lang="ru-RU" sz="2000" b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Сопоставить </a:t>
              </a:r>
              <a:r>
                <a:rPr lang="ru-RU" sz="2000" b="1" kern="0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данные с официальными </a:t>
              </a:r>
              <a:r>
                <a:rPr lang="ru-RU" sz="2000" b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документами </a:t>
              </a:r>
              <a:r>
                <a:rPr lang="ru-RU" sz="2000" i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(по органам) </a:t>
              </a:r>
            </a:p>
            <a:p>
              <a:pPr marL="0" lvl="1" defTabSz="1289050">
                <a:defRPr/>
              </a:pPr>
              <a:r>
                <a:rPr lang="ru-RU" sz="2000" b="1" i="1" kern="0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</a:t>
              </a:r>
              <a:r>
                <a:rPr lang="ru-RU" sz="2000" b="1" i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  </a:t>
              </a:r>
              <a:r>
                <a:rPr lang="ru-RU" sz="2000" u="sng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(проверить их наличие)</a:t>
              </a:r>
            </a:p>
            <a:p>
              <a:pPr marL="0" lvl="1" defTabSz="1289050">
                <a:defRPr/>
              </a:pPr>
              <a:endParaRPr lang="ru-RU" sz="800" u="sng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endParaRPr>
            </a:p>
            <a:p>
              <a:pPr marL="266700" lvl="1" indent="-266700" defTabSz="1289050">
                <a:defRPr/>
              </a:pPr>
              <a:r>
                <a:rPr lang="ru-RU" sz="2000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</a:t>
              </a:r>
              <a:r>
                <a:rPr lang="ru-RU" sz="2000" i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отчетный период – с 01.01.2021 по 31.12.2021, отчетная дата – 31.12.2021</a:t>
              </a:r>
              <a:endParaRPr lang="ru-RU" sz="2000" i="1" kern="0" dirty="0">
                <a:solidFill>
                  <a:srgbClr val="002060"/>
                </a:solidFill>
                <a:latin typeface="Tahoma"/>
                <a:ea typeface="Tahoma"/>
                <a:cs typeface="Tahoma"/>
              </a:endParaRPr>
            </a:p>
            <a:p>
              <a:pPr marL="0" lvl="1" defTabSz="1289050">
                <a:defRPr/>
              </a:pPr>
              <a:endParaRPr lang="ru-RU" sz="2000" i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endParaRPr>
            </a:p>
            <a:p>
              <a:pPr marL="285750" lvl="1" indent="-285750" defTabSz="1289050">
                <a:buFontTx/>
                <a:buChar char="••"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endParaRPr>
            </a:p>
          </p:txBody>
        </p:sp>
        <p:sp>
          <p:nvSpPr>
            <p:cNvPr id="10" name="Шеврон 9"/>
            <p:cNvSpPr/>
            <p:nvPr/>
          </p:nvSpPr>
          <p:spPr bwMode="auto">
            <a:xfrm rot="5400000">
              <a:off x="-38445" y="2338686"/>
              <a:ext cx="1181933" cy="1105044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hueOff val="-1714266"/>
                <a:satOff val="14520"/>
                <a:lumOff val="-6274"/>
                <a:alphaOff val="0"/>
              </a:schemeClr>
            </a:solidFill>
            <a:ln w="12700" cap="flat" cmpd="sng" algn="ctr">
              <a:solidFill>
                <a:schemeClr val="accent4">
                  <a:hueOff val="-1714266"/>
                  <a:satOff val="14520"/>
                  <a:lumOff val="-6274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19685" tIns="19685" rIns="19685" bIns="19685" numCol="1" spcCol="1270" anchor="ctr" anchorCtr="0">
              <a:noAutofit/>
            </a:bodyPr>
            <a:lstStyle/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Arial"/>
                </a:rPr>
                <a:t>3</a:t>
              </a:r>
              <a:endPara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  <p:sp>
          <p:nvSpPr>
            <p:cNvPr id="11" name="Прямоугольник с двумя скругленными соседними углами 10"/>
            <p:cNvSpPr/>
            <p:nvPr/>
          </p:nvSpPr>
          <p:spPr bwMode="auto">
            <a:xfrm rot="5400000">
              <a:off x="5964391" y="-2451474"/>
              <a:ext cx="940394" cy="10548637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4">
                <a:lumMod val="20000"/>
                <a:lumOff val="80000"/>
                <a:alpha val="90000"/>
              </a:schemeClr>
            </a:solidFill>
            <a:ln w="12700" cap="flat" cmpd="sng" algn="ctr">
              <a:solidFill>
                <a:schemeClr val="accent4">
                  <a:hueOff val="-1714266"/>
                  <a:satOff val="14520"/>
                  <a:lumOff val="-6274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 spcFirstLastPara="0" vert="vert270" wrap="square" lIns="206248" tIns="18415" rIns="18415" bIns="18415" numCol="1" spcCol="1270" anchor="ctr" anchorCtr="0">
              <a:noAutofit/>
            </a:bodyPr>
            <a:lstStyle/>
            <a:p>
              <a:pPr marL="285750" lvl="1" indent="-285750" defTabSz="1289050">
                <a:buFontTx/>
                <a:buChar char="••"/>
                <a:defRPr/>
              </a:pPr>
              <a:r>
                <a:rPr lang="ru-RU" sz="2000" b="1" kern="0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Сопоставить со справками за предыдущие годы </a:t>
              </a:r>
              <a:endParaRPr lang="ru-RU" sz="20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endParaRPr>
            </a:p>
            <a:p>
              <a:pPr marL="0" lvl="1" defTabSz="1289050">
                <a:defRPr/>
              </a:pPr>
              <a:r>
                <a:rPr lang="ru-RU" sz="2000" b="1" kern="0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</a:t>
              </a:r>
              <a:r>
                <a:rPr lang="ru-RU" sz="2000" b="1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  </a:t>
              </a:r>
              <a:r>
                <a:rPr lang="ru-RU" sz="2000" kern="0" dirty="0" smtClean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(</a:t>
              </a:r>
              <a:r>
                <a:rPr lang="ru-RU" sz="2000" kern="0" dirty="0">
                  <a:solidFill>
                    <a:srgbClr val="002060"/>
                  </a:solidFill>
                  <a:latin typeface="Tahoma"/>
                  <a:ea typeface="Tahoma"/>
                  <a:cs typeface="Tahoma"/>
                </a:rPr>
                <a:t>чтобы не упустить информацию)</a:t>
              </a:r>
            </a:p>
            <a:p>
              <a:pPr marL="285750" marR="0" lvl="1" indent="-285750" algn="l" defTabSz="12890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endParaRPr>
            </a:p>
          </p:txBody>
        </p:sp>
        <p:sp>
          <p:nvSpPr>
            <p:cNvPr id="16" name="Шеврон 15"/>
            <p:cNvSpPr/>
            <p:nvPr/>
          </p:nvSpPr>
          <p:spPr bwMode="auto">
            <a:xfrm rot="5400000">
              <a:off x="-84918" y="-82379"/>
              <a:ext cx="1274873" cy="1105044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vert270" wrap="square" lIns="19685" tIns="19685" rIns="19685" bIns="19685" numCol="1" spcCol="1270" anchor="ctr" anchorCtr="0">
              <a:noAutofit/>
            </a:bodyPr>
            <a:lstStyle/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3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  <a:p>
              <a:pPr marL="0" marR="0" lvl="0" indent="0" algn="ctr" defTabSz="13779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Arial"/>
                </a:rPr>
                <a:t>1</a:t>
              </a:r>
              <a:endParaRPr kumimoji="0" lang="ru-RU" sz="3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endParaRPr>
            </a:p>
          </p:txBody>
        </p:sp>
      </p:grpSp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pic>
        <p:nvPicPr>
          <p:cNvPr id="13" name="Picture 9" descr="https://avatars.mds.yandex.net/get-zen_doc/163667/pub_5cecdd3d4e41d100b355a3c4_5cecdd464e41d100b355a3c7/scale_120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951548" y="345208"/>
            <a:ext cx="1115627" cy="810459"/>
          </a:xfrm>
          <a:prstGeom prst="rect">
            <a:avLst/>
          </a:prstGeom>
          <a:noFill/>
        </p:spPr>
      </p:pic>
      <p:sp>
        <p:nvSpPr>
          <p:cNvPr id="15" name="Прямоугольник с двумя скругленными соседними углами 14"/>
          <p:cNvSpPr/>
          <p:nvPr/>
        </p:nvSpPr>
        <p:spPr bwMode="auto">
          <a:xfrm rot="5400000">
            <a:off x="6110147" y="966650"/>
            <a:ext cx="1096852" cy="9390449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4">
              <a:lumMod val="20000"/>
              <a:lumOff val="80000"/>
              <a:alpha val="90000"/>
            </a:schemeClr>
          </a:solidFill>
          <a:ln w="12700" cap="flat" cmpd="sng" algn="ctr">
            <a:solidFill>
              <a:schemeClr val="accent4">
                <a:hueOff val="-1714266"/>
                <a:satOff val="14520"/>
                <a:lumOff val="-6274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/>
        </p:style>
        <p:txBody>
          <a:bodyPr spcFirstLastPara="0" vert="vert270" wrap="square" lIns="206248" tIns="18415" rIns="18415" bIns="18415" numCol="1" spcCol="1270" anchor="ctr" anchorCtr="0">
            <a:noAutofit/>
          </a:bodyPr>
          <a:lstStyle/>
          <a:p>
            <a:pPr marL="285750" lvl="1" indent="-285750" defTabSz="1289050">
              <a:buFontTx/>
              <a:buChar char="••"/>
              <a:defRPr/>
            </a:pPr>
            <a:r>
              <a:rPr lang="ru-RU" sz="20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Подтвердить, сохранить, распечатать, подписать на бумаге, сдать на бумаге и электронном носителе в отдел </a:t>
            </a:r>
            <a:r>
              <a:rPr lang="ru-RU" sz="2000" i="1" u="sng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(соблюдая правила оформления)</a:t>
            </a:r>
            <a:endParaRPr lang="ru-RU" sz="2000" i="1" u="sng" kern="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marL="285750" marR="0" lvl="1" indent="-285750" algn="l" defTabSz="12890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•"/>
              <a:tabLst/>
              <a:defRPr/>
            </a:pP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24" name="Шеврон 23"/>
          <p:cNvSpPr/>
          <p:nvPr/>
        </p:nvSpPr>
        <p:spPr bwMode="auto">
          <a:xfrm rot="5400000">
            <a:off x="751713" y="5243042"/>
            <a:ext cx="1242904" cy="983716"/>
          </a:xfrm>
          <a:prstGeom prst="chevron">
            <a:avLst>
              <a:gd name="adj" fmla="val 50000"/>
            </a:avLst>
          </a:prstGeom>
          <a:solidFill>
            <a:schemeClr val="accent4">
              <a:hueOff val="0"/>
              <a:satOff val="0"/>
              <a:lumOff val="0"/>
              <a:alphaOff val="0"/>
            </a:schemeClr>
          </a:solidFill>
          <a:ln w="12700" cap="flat" cmpd="sng" algn="ctr"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vert270" wrap="square" lIns="19685" tIns="19685" rIns="19685" bIns="19685" numCol="1" spcCol="1270" anchor="ctr" anchorCtr="0">
            <a:noAutofit/>
          </a:bodyPr>
          <a:lstStyle/>
          <a:p>
            <a:pPr marL="0" marR="0" lvl="0" indent="0" algn="ctr" defTabSz="13779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13779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Arial"/>
              </a:rPr>
              <a:t>4</a:t>
            </a:r>
            <a:endParaRPr kumimoji="0" lang="ru-RU" sz="3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437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971" y="365128"/>
            <a:ext cx="7859828" cy="596897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1800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Правила оформления справок о доходах</a:t>
            </a:r>
            <a:endParaRPr lang="ru-RU" sz="1800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7A9EA3C-BF18-4558-9110-3136F69B6B09}"/>
              </a:ext>
            </a:extLst>
          </p:cNvPr>
          <p:cNvSpPr/>
          <p:nvPr/>
        </p:nvSpPr>
        <p:spPr>
          <a:xfrm>
            <a:off x="1286289" y="1723934"/>
            <a:ext cx="10499312" cy="576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печати справки формируются зоны со служебной информацией (штриховые коды и т.п.), нанесение каких-либо пометок на которые не допускается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Стрелка вправо 66">
            <a:extLst>
              <a:ext uri="{FF2B5EF4-FFF2-40B4-BE49-F238E27FC236}">
                <a16:creationId xmlns:a16="http://schemas.microsoft.com/office/drawing/2014/main" id="{BAE1F523-08E8-476C-92F6-36E216300465}"/>
              </a:ext>
            </a:extLst>
          </p:cNvPr>
          <p:cNvSpPr/>
          <p:nvPr/>
        </p:nvSpPr>
        <p:spPr>
          <a:xfrm>
            <a:off x="545400" y="1868473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2A8C333-4E37-4DB0-BE5C-910C10F8BEA2}"/>
              </a:ext>
            </a:extLst>
          </p:cNvPr>
          <p:cNvSpPr/>
          <p:nvPr/>
        </p:nvSpPr>
        <p:spPr>
          <a:xfrm>
            <a:off x="1286289" y="2910855"/>
            <a:ext cx="10499312" cy="576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допускаются дефекты печати в виде полос, пятен (при дефектах барабана или картриджа принтера)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трелка вправо 68">
            <a:extLst>
              <a:ext uri="{FF2B5EF4-FFF2-40B4-BE49-F238E27FC236}">
                <a16:creationId xmlns:a16="http://schemas.microsoft.com/office/drawing/2014/main" id="{1DD59A94-2FB0-400E-A107-70B7118DEA81}"/>
              </a:ext>
            </a:extLst>
          </p:cNvPr>
          <p:cNvSpPr/>
          <p:nvPr/>
        </p:nvSpPr>
        <p:spPr>
          <a:xfrm>
            <a:off x="545400" y="3052792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A9AE9F2-9EA5-4D46-8640-4AF8E0C78B3D}"/>
              </a:ext>
            </a:extLst>
          </p:cNvPr>
          <p:cNvSpPr/>
          <p:nvPr/>
        </p:nvSpPr>
        <p:spPr>
          <a:xfrm>
            <a:off x="1286289" y="2425395"/>
            <a:ext cx="10499312" cy="36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ля печати справок используется лазерный принтер, обеспечивающий качественную печать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Стрелка вправо 70">
            <a:extLst>
              <a:ext uri="{FF2B5EF4-FFF2-40B4-BE49-F238E27FC236}">
                <a16:creationId xmlns:a16="http://schemas.microsoft.com/office/drawing/2014/main" id="{149FB1F0-5A01-407C-AE60-6E72A4B906C6}"/>
              </a:ext>
            </a:extLst>
          </p:cNvPr>
          <p:cNvSpPr/>
          <p:nvPr/>
        </p:nvSpPr>
        <p:spPr>
          <a:xfrm>
            <a:off x="545400" y="2461934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400F1FD-DB89-43BD-9640-21FC7A31A34A}"/>
              </a:ext>
            </a:extLst>
          </p:cNvPr>
          <p:cNvSpPr/>
          <p:nvPr/>
        </p:nvSpPr>
        <p:spPr>
          <a:xfrm>
            <a:off x="1286289" y="3612315"/>
            <a:ext cx="10499312" cy="875385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допускается наличие подписи и пометок на линейных и двумерных штрих-кодах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(подпись на справке может быть поставлена в правом нижнем углу всех страниц, кроме последней: на последней странице подпись ставится в специально отведенном месте)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трелка вправо 72">
            <a:extLst>
              <a:ext uri="{FF2B5EF4-FFF2-40B4-BE49-F238E27FC236}">
                <a16:creationId xmlns:a16="http://schemas.microsoft.com/office/drawing/2014/main" id="{1F27F627-3B84-43F6-A0CD-3B45D4F105E2}"/>
              </a:ext>
            </a:extLst>
          </p:cNvPr>
          <p:cNvSpPr/>
          <p:nvPr/>
        </p:nvSpPr>
        <p:spPr>
          <a:xfrm>
            <a:off x="545400" y="3906546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1E0D0F0D-0BA3-49F8-AFF0-46589B6D9E3B}"/>
              </a:ext>
            </a:extLst>
          </p:cNvPr>
          <p:cNvSpPr/>
          <p:nvPr/>
        </p:nvSpPr>
        <p:spPr>
          <a:xfrm>
            <a:off x="1286289" y="4613161"/>
            <a:ext cx="10499312" cy="36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допускаются рукописные правки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Стрелка вправо 77">
            <a:extLst>
              <a:ext uri="{FF2B5EF4-FFF2-40B4-BE49-F238E27FC236}">
                <a16:creationId xmlns:a16="http://schemas.microsoft.com/office/drawing/2014/main" id="{692F75AC-5867-4FEC-9EAE-73346E892BEE}"/>
              </a:ext>
            </a:extLst>
          </p:cNvPr>
          <p:cNvSpPr/>
          <p:nvPr/>
        </p:nvSpPr>
        <p:spPr>
          <a:xfrm>
            <a:off x="545400" y="4649700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556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12</a:t>
            </a:fld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1286289" y="1981884"/>
            <a:ext cx="10499312" cy="576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Листы одной справки не следует менять или вставлять в другие справки, даже если они содержат идентичную информацию</a:t>
            </a:r>
          </a:p>
        </p:txBody>
      </p:sp>
      <p:sp>
        <p:nvSpPr>
          <p:cNvPr id="6" name="Стрелка вправо 77">
            <a:extLst>
              <a:ext uri="{FF2B5EF4-FFF2-40B4-BE49-F238E27FC236}">
                <a16:creationId xmlns:a16="http://schemas.microsoft.com/office/drawing/2014/main" id="{FF0D650E-76E3-4D1E-AF45-C9FFEA49DD3F}"/>
              </a:ext>
            </a:extLst>
          </p:cNvPr>
          <p:cNvSpPr/>
          <p:nvPr/>
        </p:nvSpPr>
        <p:spPr>
          <a:xfrm>
            <a:off x="545400" y="2126423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CCE9752-797B-47AA-8312-042562499172}"/>
              </a:ext>
            </a:extLst>
          </p:cNvPr>
          <p:cNvSpPr/>
          <p:nvPr/>
        </p:nvSpPr>
        <p:spPr>
          <a:xfrm>
            <a:off x="1286289" y="2915491"/>
            <a:ext cx="10499312" cy="36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Справки не рекомендуется прошивать и фиксировать скрепкой</a:t>
            </a:r>
          </a:p>
        </p:txBody>
      </p:sp>
      <p:sp>
        <p:nvSpPr>
          <p:cNvPr id="8" name="Стрелка вправо 77">
            <a:extLst>
              <a:ext uri="{FF2B5EF4-FFF2-40B4-BE49-F238E27FC236}">
                <a16:creationId xmlns:a16="http://schemas.microsoft.com/office/drawing/2014/main" id="{D9E3F76C-A1B9-49B7-9681-BD0C8BD0F2CF}"/>
              </a:ext>
            </a:extLst>
          </p:cNvPr>
          <p:cNvSpPr/>
          <p:nvPr/>
        </p:nvSpPr>
        <p:spPr>
          <a:xfrm>
            <a:off x="545400" y="2952029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1286289" y="3633098"/>
            <a:ext cx="10499312" cy="36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Рекомендуется обеспечить печать справки и ее заверение в течение одного дня </a:t>
            </a:r>
          </a:p>
        </p:txBody>
      </p:sp>
      <p:sp>
        <p:nvSpPr>
          <p:cNvPr id="10" name="Стрелка вправо 77">
            <a:extLst>
              <a:ext uri="{FF2B5EF4-FFF2-40B4-BE49-F238E27FC236}">
                <a16:creationId xmlns:a16="http://schemas.microsoft.com/office/drawing/2014/main" id="{CBD3577E-5ABB-4461-B036-5A197B45794D}"/>
              </a:ext>
            </a:extLst>
          </p:cNvPr>
          <p:cNvSpPr/>
          <p:nvPr/>
        </p:nvSpPr>
        <p:spPr>
          <a:xfrm>
            <a:off x="593025" y="3633098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BA0F1C9-86FD-4CB4-99C3-E95A9BC9E9C3}"/>
              </a:ext>
            </a:extLst>
          </p:cNvPr>
          <p:cNvSpPr/>
          <p:nvPr/>
        </p:nvSpPr>
        <p:spPr>
          <a:xfrm>
            <a:off x="1286289" y="4350704"/>
            <a:ext cx="10499312" cy="576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рекомендуется осуществлять подмену листов справки, листами, напечатанными в иной момент времени</a:t>
            </a:r>
          </a:p>
        </p:txBody>
      </p:sp>
      <p:sp>
        <p:nvSpPr>
          <p:cNvPr id="12" name="Стрелка вправо 77">
            <a:extLst>
              <a:ext uri="{FF2B5EF4-FFF2-40B4-BE49-F238E27FC236}">
                <a16:creationId xmlns:a16="http://schemas.microsoft.com/office/drawing/2014/main" id="{C46671BE-96A0-4142-9E1A-8BDE17F469C0}"/>
              </a:ext>
            </a:extLst>
          </p:cNvPr>
          <p:cNvSpPr/>
          <p:nvPr/>
        </p:nvSpPr>
        <p:spPr>
          <a:xfrm>
            <a:off x="619125" y="4495243"/>
            <a:ext cx="438150" cy="286921"/>
          </a:xfrm>
          <a:prstGeom prst="rightArrow">
            <a:avLst/>
          </a:prstGeom>
          <a:solidFill>
            <a:srgbClr val="FDCFD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Заголовок 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defRPr/>
            </a:pPr>
            <a:r>
              <a:rPr lang="ru-RU" sz="1800" b="1" kern="0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Правила оформления справок о доходах </a:t>
            </a:r>
            <a:endParaRPr lang="ru-RU" sz="1800" b="1" kern="0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A0B7E28-D4BB-41DD-95AD-2C8CFDDEA442}"/>
              </a:ext>
            </a:extLst>
          </p:cNvPr>
          <p:cNvSpPr/>
          <p:nvPr/>
        </p:nvSpPr>
        <p:spPr>
          <a:xfrm>
            <a:off x="372000" y="5139773"/>
            <a:ext cx="11448000" cy="90373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Обязательные для приложения к справке документы предусмотрены для разделов 2 и 4, все остальное – факультативно и по желанию депутата; все приложения приобщаются к справке</a:t>
            </a:r>
          </a:p>
        </p:txBody>
      </p:sp>
    </p:spTree>
    <p:extLst>
      <p:ext uri="{BB962C8B-B14F-4D97-AF65-F5344CB8AC3E}">
        <p14:creationId xmlns:p14="http://schemas.microsoft.com/office/powerpoint/2010/main" val="42513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5484" y="447674"/>
            <a:ext cx="6123615" cy="62073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Куда и в какой срок должны быть представлены </a:t>
            </a:r>
            <a:br>
              <a:rPr lang="ru-RU" sz="18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сведения о доходах декларантом</a:t>
            </a:r>
            <a:endParaRPr lang="ru-RU" sz="18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047450"/>
              </p:ext>
            </p:extLst>
          </p:nvPr>
        </p:nvGraphicFramePr>
        <p:xfrm>
          <a:off x="-133350" y="1457325"/>
          <a:ext cx="12258675" cy="470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20885" y="354330"/>
            <a:ext cx="2704599" cy="8074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1 января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30 апреля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года</a:t>
            </a:r>
            <a:endParaRPr lang="ru-RU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7" descr="Часы со сплошной заливкой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3020885" y="354330"/>
            <a:ext cx="607680" cy="550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3" name="Прямоугольник 2"/>
          <p:cNvSpPr/>
          <p:nvPr/>
        </p:nvSpPr>
        <p:spPr>
          <a:xfrm>
            <a:off x="248451" y="5657850"/>
            <a:ext cx="4210050" cy="69850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актам приема-передачи</a:t>
            </a:r>
          </a:p>
          <a:p>
            <a:pPr algn="ctr"/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www.nso.ru/page/39606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8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2178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/>
            </a:r>
            <a:br>
              <a:rPr lang="ru-RU" sz="3400" b="1" dirty="0" smtClean="0">
                <a:solidFill>
                  <a:srgbClr val="2178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endParaRPr lang="en-US" b="1" dirty="0">
              <a:solidFill>
                <a:srgbClr val="4F9B43"/>
              </a:solidFill>
              <a:latin typeface="+mn-lt"/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394480"/>
              </p:ext>
            </p:extLst>
          </p:nvPr>
        </p:nvGraphicFramePr>
        <p:xfrm>
          <a:off x="240632" y="834687"/>
          <a:ext cx="11848698" cy="5652444"/>
        </p:xfrm>
        <a:graphic>
          <a:graphicData uri="http://schemas.openxmlformats.org/drawingml/2006/table">
            <a:tbl>
              <a:tblPr firstRow="1" firstCol="1" bandRow="1"/>
              <a:tblGrid>
                <a:gridCol w="3258326">
                  <a:extLst>
                    <a:ext uri="{9D8B030D-6E8A-4147-A177-3AD203B41FA5}">
                      <a16:colId xmlns:a16="http://schemas.microsoft.com/office/drawing/2014/main" val="1633047510"/>
                    </a:ext>
                  </a:extLst>
                </a:gridCol>
                <a:gridCol w="3158306">
                  <a:extLst>
                    <a:ext uri="{9D8B030D-6E8A-4147-A177-3AD203B41FA5}">
                      <a16:colId xmlns:a16="http://schemas.microsoft.com/office/drawing/2014/main" val="238684752"/>
                    </a:ext>
                  </a:extLst>
                </a:gridCol>
                <a:gridCol w="193656">
                  <a:extLst>
                    <a:ext uri="{9D8B030D-6E8A-4147-A177-3AD203B41FA5}">
                      <a16:colId xmlns:a16="http://schemas.microsoft.com/office/drawing/2014/main" val="2516800549"/>
                    </a:ext>
                  </a:extLst>
                </a:gridCol>
                <a:gridCol w="2788655">
                  <a:extLst>
                    <a:ext uri="{9D8B030D-6E8A-4147-A177-3AD203B41FA5}">
                      <a16:colId xmlns:a16="http://schemas.microsoft.com/office/drawing/2014/main" val="3902648124"/>
                    </a:ext>
                  </a:extLst>
                </a:gridCol>
                <a:gridCol w="2449755">
                  <a:extLst>
                    <a:ext uri="{9D8B030D-6E8A-4147-A177-3AD203B41FA5}">
                      <a16:colId xmlns:a16="http://schemas.microsoft.com/office/drawing/2014/main" val="3723793065"/>
                    </a:ext>
                  </a:extLst>
                </a:gridCol>
              </a:tblGrid>
              <a:tr h="554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Муниципальные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образования</a:t>
                      </a: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ФИО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должность </a:t>
                      </a: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специалиста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отдела</a:t>
                      </a: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Муниципальные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образования</a:t>
                      </a: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ФИО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должность </a:t>
                      </a: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специалиста</a:t>
                      </a:r>
                      <a:endParaRPr lang="ru-RU" sz="1250" b="1" i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053415"/>
                  </a:ext>
                </a:extLst>
              </a:tr>
              <a:tr h="114949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Новосибирский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Ордынский</a:t>
                      </a:r>
                      <a:r>
                        <a:rPr lang="ru-RU" sz="1250" b="1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Чановский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г.Бердск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Обь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Попова Марина Сергеевна, 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заместитель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начальника отдела  </a:t>
                      </a: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238 64 97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939701"/>
                  </a:ext>
                </a:extLst>
              </a:tr>
              <a:tr h="1034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Болотнинский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Северный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Убинский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Усть-Таркский</a:t>
                      </a:r>
                      <a:r>
                        <a:rPr lang="ru-RU" sz="1250" b="1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Чулымский</a:t>
                      </a:r>
                      <a:r>
                        <a:rPr kumimoji="0" lang="ru-RU" sz="125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Зимнякова Мария Сергеевна, 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консультант отдела </a:t>
                      </a: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238 64 61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066912"/>
                  </a:ext>
                </a:extLst>
              </a:tr>
              <a:tr h="392112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80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Барабинский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Искитимский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Кочковский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Куйбышевский район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</a:t>
                      </a: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Искитим</a:t>
                      </a:r>
                      <a:endParaRPr lang="ru-RU" sz="125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Новосибирск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Сычева Виталина</a:t>
                      </a:r>
                      <a:r>
                        <a:rPr lang="ru-RU" sz="1250" b="1" i="1" baseline="0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Игоревна</a:t>
                      </a: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советник отдела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238 66 98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744188"/>
                  </a:ext>
                </a:extLst>
              </a:tr>
              <a:tr h="1082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Маслянинский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b="1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Коченевский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Краснозерский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Татарский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Ворокосова Людмила Игоревна,  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консультант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отдела </a:t>
                      </a: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238 64 86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317131"/>
                  </a:ext>
                </a:extLst>
              </a:tr>
              <a:tr h="155328"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Венгеровский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Карасукский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Колыванский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Кыштовский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Чистоозерный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Долгих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Елена Владимировна, советник </a:t>
                      </a: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отдела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238 64 82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854329"/>
                  </a:ext>
                </a:extLst>
              </a:tr>
              <a:tr h="1149409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ru-RU" sz="1250" b="1" dirty="0" smtClean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</a:pPr>
                      <a:endParaRPr lang="ru-RU" sz="1250" b="1" dirty="0" smtClean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Здвинский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Купинский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Мошковский</a:t>
                      </a:r>
                      <a:r>
                        <a:rPr lang="ru-RU" sz="1250" b="1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ru-RU" sz="1250" b="1" baseline="0" dirty="0" err="1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Черепановский</a:t>
                      </a:r>
                      <a:r>
                        <a:rPr lang="ru-RU" sz="1250" b="1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</a:pPr>
                      <a:r>
                        <a:rPr lang="ru-RU" sz="1250" b="1" baseline="0" dirty="0" smtClean="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рабочий поселок Кольцово</a:t>
                      </a:r>
                      <a:endParaRPr lang="ru-RU" sz="1250" b="1" dirty="0">
                        <a:solidFill>
                          <a:srgbClr val="00206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5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5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Можейкин Михаил Андреевич, 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консультант отдела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238 64 87</a:t>
                      </a:r>
                      <a:endParaRPr kumimoji="0" lang="ru-RU" sz="12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00944"/>
                  </a:ext>
                </a:extLst>
              </a:tr>
              <a:tr h="1149409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Баганский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Доволенский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Каргатский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Сузунский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dirty="0" err="1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Тогучинский</a:t>
                      </a:r>
                      <a:r>
                        <a:rPr lang="ru-RU" sz="1250" b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250" b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район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Ревуцкая </a:t>
                      </a:r>
                      <a:r>
                        <a:rPr lang="ru-RU" sz="1250" b="1" i="1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Вероника Андреевна, советник отдела </a:t>
                      </a: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ru-RU" sz="1250" b="1" i="1" dirty="0" smtClean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ru-RU" sz="1250" b="1" i="1" dirty="0" smtClean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238 64 84</a:t>
                      </a:r>
                      <a:endParaRPr lang="ru-RU" sz="1250" dirty="0">
                        <a:solidFill>
                          <a:srgbClr val="00206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5363" marR="65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363" marR="65363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5363" marR="65363" marT="0" marB="0"/>
                </a:tc>
                <a:extLst>
                  <a:ext uri="{0D108BD9-81ED-4DB2-BD59-A6C34878D82A}">
                    <a16:rowId xmlns:a16="http://schemas.microsoft.com/office/drawing/2014/main" val="4065560970"/>
                  </a:ext>
                </a:extLst>
              </a:tr>
            </a:tbl>
          </a:graphicData>
        </a:graphic>
      </p:graphicFrame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-285750" y="-1349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359216" y="315107"/>
            <a:ext cx="5611530" cy="36395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969895" algn="ctr"/>
                <a:tab pos="5940425" algn="r"/>
              </a:tabLst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Специалисты отдела администрации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-1307917" y="-2309812"/>
            <a:ext cx="1473875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7" name="Номер слайда 2"/>
          <p:cNvSpPr txBox="1">
            <a:spLocks/>
          </p:cNvSpPr>
          <p:nvPr/>
        </p:nvSpPr>
        <p:spPr>
          <a:xfrm>
            <a:off x="916305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7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1750" y="318293"/>
            <a:ext cx="9620250" cy="539747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Ответственность за неисполнение обязанности – ФЗ от 06.10.2003 № 131-ФЗ</a:t>
            </a:r>
            <a:endParaRPr lang="ru-RU" sz="16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77" y="881061"/>
            <a:ext cx="5610225" cy="5310190"/>
          </a:xfrm>
          <a:ln>
            <a:solidFill>
              <a:srgbClr val="0070C0"/>
            </a:solidFill>
          </a:ln>
        </p:spPr>
        <p:txBody>
          <a:bodyPr>
            <a:normAutofit fontScale="25000" lnSpcReduction="20000"/>
          </a:bodyPr>
          <a:lstStyle/>
          <a:p>
            <a:pPr marL="0" indent="36195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b="1" dirty="0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Прекращение полномочий депутата в случае неисполнения обязанности – непредставления сведений о доходах:</a:t>
            </a:r>
          </a:p>
          <a:p>
            <a:pPr marL="0" indent="361950">
              <a:lnSpc>
                <a:spcPct val="120000"/>
              </a:lnSpc>
              <a:spcBef>
                <a:spcPts val="0"/>
              </a:spcBef>
              <a:buNone/>
            </a:pPr>
            <a:endParaRPr lang="ru-RU" sz="640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Части 7.1 и 10.1 статьи 40</a:t>
            </a:r>
            <a:r>
              <a:rPr lang="ru-RU" sz="6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Полномочия депутата прекращаются досрочно в случае несоблюдения ограничений, запретов, неисполнения обязанностей, </a:t>
            </a:r>
            <a:r>
              <a:rPr lang="ru-RU" sz="6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которые установлены </a:t>
            </a:r>
            <a:r>
              <a:rPr lang="ru-RU" sz="6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Федеральным законом «О противодействии коррупции» и другими федеральными законами </a:t>
            </a: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3200" u="sng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36195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u="sng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Часть 11 статьи 40</a:t>
            </a:r>
            <a:r>
              <a:rPr lang="ru-RU" sz="6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6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Решение представительного органа муниципального образования о досрочном прекращении полномочий депутата представительного органа муниципального образования </a:t>
            </a:r>
            <a:r>
              <a:rPr lang="ru-RU" sz="6400" u="sng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принимается не позднее чем через 30 дней</a:t>
            </a:r>
            <a:r>
              <a:rPr lang="ru-RU" sz="6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 дня появления основания для досрочного прекращения полномочий, а если это основание появилось в период между сессиями представительного органа муниципального образования, - не позднее чем через </a:t>
            </a:r>
            <a:r>
              <a:rPr lang="ru-RU" sz="640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ru-RU" sz="64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месяца со дня появления такого основания.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6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15</a:t>
            </a:fld>
            <a:endParaRPr lang="en-US"/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5886456" y="1828800"/>
            <a:ext cx="495294" cy="3352799"/>
          </a:xfrm>
          <a:prstGeom prst="rightArrowCallout">
            <a:avLst/>
          </a:prstGeom>
          <a:solidFill>
            <a:schemeClr val="bg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6438903" y="1004453"/>
            <a:ext cx="5162548" cy="113757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ru-RU" sz="4900" kern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4900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49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Депутат не представил сведения о доходах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49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(не сдал справки (все), уведомление об отсутствии сделок в 2021 году)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ru-RU" sz="22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endParaRPr lang="ru-RU" sz="2200" kern="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endParaRPr lang="ru-RU" sz="2200" kern="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6438903" y="2474360"/>
            <a:ext cx="5162548" cy="88821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20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5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Отдел администрации фиксирует этот факт и письменно информирует Губернатора НСО</a:t>
            </a:r>
          </a:p>
          <a:p>
            <a:pPr algn="ctr"/>
            <a:endParaRPr lang="ru-RU" sz="1500" kern="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6438903" y="5072370"/>
            <a:ext cx="5162548" cy="88821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6400" kern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55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 местного самоуправления </a:t>
            </a:r>
          </a:p>
          <a:p>
            <a:pPr marL="0" indent="0" algn="ctr">
              <a:buNone/>
            </a:pPr>
            <a:r>
              <a:rPr lang="ru-RU" sz="55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принимает решение</a:t>
            </a:r>
            <a:endParaRPr lang="ru-RU" sz="5500" b="1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1291887" y="3272624"/>
            <a:ext cx="219075" cy="2596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1291887" y="4617760"/>
            <a:ext cx="171450" cy="253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 bwMode="auto">
          <a:xfrm>
            <a:off x="6438903" y="3784995"/>
            <a:ext cx="5162548" cy="88821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18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Информация направляется в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Arial"/>
              <a:buNone/>
            </a:pPr>
            <a:r>
              <a:rPr lang="ru-RU" sz="18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 местного самоуправления</a:t>
            </a:r>
            <a:endParaRPr lang="ru-RU" sz="1800" b="1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53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110" y="365127"/>
            <a:ext cx="6524626" cy="46354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Применение иных мер ответственности</a:t>
            </a:r>
            <a:endParaRPr lang="ru-RU" sz="18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16</a:t>
            </a:fld>
            <a:endParaRPr lang="en-US"/>
          </a:p>
        </p:txBody>
      </p:sp>
      <p:sp>
        <p:nvSpPr>
          <p:cNvPr id="5" name="Объект 2"/>
          <p:cNvSpPr txBox="1">
            <a:spLocks noGrp="1"/>
          </p:cNvSpPr>
          <p:nvPr>
            <p:ph idx="1"/>
          </p:nvPr>
        </p:nvSpPr>
        <p:spPr bwMode="auto">
          <a:xfrm>
            <a:off x="166687" y="982663"/>
            <a:ext cx="6443664" cy="5219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6195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u="sng" kern="0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Статья 40 ФЗ от 06.10.2003 № 131-ФЗ:</a:t>
            </a: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400" u="sng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Часть </a:t>
            </a:r>
            <a:r>
              <a:rPr lang="ru-RU" sz="1400" b="1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7.3. </a:t>
            </a:r>
            <a:r>
              <a:rPr lang="ru-RU" sz="1400" u="sng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выявлении в результате проверки </a:t>
            </a:r>
            <a:r>
              <a:rPr lang="ru-RU" sz="1400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достоверности и полноты сведений о доходах, фактов несоблюдения ограничений, фактов несоблюдения ограничений, запретов, неисполнения обязанностей, которые установлены ФЗ «О противодействии коррупции», другими федеральными законами, высшее должностное лицо субъекта РФ обращается с заявлением о досрочном прекращении полномочий депутата или применении в отношении депутата иной меры ответственности в орган местного самоуправления или в суд.</a:t>
            </a:r>
            <a:endParaRPr lang="ru-RU" sz="1400" kern="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2"/>
            </a:endParaRP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Меры ответственности</a:t>
            </a:r>
            <a:r>
              <a:rPr lang="ru-RU" sz="1400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предупреждение; освобождение депутата от должности в представительном органе муниципального образования, с лишением права занимать должности в представительном органе муниципального образования до прекращения срока его полномочий; освобождение от осуществления полномочий на постоянной основе с лишением права осуществлять полномочия на постоянной основе до прекращения срока его полномочий; запрет занимать должности в представительном органе муниципального образования, до прекращения срока его полномочий; запрет исполнять полномочия на постоянной основе до прекращения срока его полномочий.</a:t>
            </a: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400" u="sng" kern="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3619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u="sng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Часть 7.3-2</a:t>
            </a:r>
            <a:r>
              <a:rPr lang="ru-RU" sz="1400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1400" u="sng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принятия решения </a:t>
            </a:r>
            <a:r>
              <a:rPr lang="ru-RU" sz="1400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применении к депутату данных мер ответственности </a:t>
            </a:r>
            <a:r>
              <a:rPr lang="ru-RU" sz="1400" u="sng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определяется муниципальным правовым актом</a:t>
            </a:r>
            <a:r>
              <a:rPr lang="ru-RU" sz="1400" kern="0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соответствии с Законом субъекта РФ.</a:t>
            </a:r>
            <a:endParaRPr lang="ru-RU" sz="1400" kern="0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6610350" y="982663"/>
            <a:ext cx="5209473" cy="52197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defRPr/>
            </a:pPr>
            <a:r>
              <a:rPr lang="ru-RU" sz="1600" b="1" u="sng" kern="0" dirty="0" smtClean="0">
                <a:solidFill>
                  <a:srgbClr val="008080"/>
                </a:solidFill>
                <a:latin typeface="Tahoma"/>
                <a:ea typeface="Tahoma"/>
                <a:cs typeface="Tahoma"/>
              </a:rPr>
              <a:t>Статья 8.1 Закона Новосибирской области </a:t>
            </a:r>
          </a:p>
          <a:p>
            <a:pPr algn="ctr">
              <a:lnSpc>
                <a:spcPct val="110000"/>
              </a:lnSpc>
              <a:defRPr/>
            </a:pPr>
            <a:r>
              <a:rPr lang="ru-RU" sz="1600" b="1" u="sng" kern="0" dirty="0" smtClean="0">
                <a:solidFill>
                  <a:srgbClr val="008080"/>
                </a:solidFill>
                <a:latin typeface="Tahoma"/>
                <a:ea typeface="Tahoma"/>
                <a:cs typeface="Tahoma"/>
              </a:rPr>
              <a:t>от 10.11.2017 № 216-ОЗ</a:t>
            </a:r>
          </a:p>
          <a:p>
            <a:pPr algn="ctr">
              <a:lnSpc>
                <a:spcPct val="110000"/>
              </a:lnSpc>
              <a:defRPr/>
            </a:pPr>
            <a:endParaRPr lang="ru-RU" sz="1600" b="1" kern="0" dirty="0" smtClean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Проверка, контроль за расходами</a:t>
            </a:r>
          </a:p>
          <a:p>
            <a:pPr algn="ctr">
              <a:lnSpc>
                <a:spcPct val="110000"/>
              </a:lnSpc>
              <a:defRPr/>
            </a:pPr>
            <a:endParaRPr lang="ru-RU" sz="1600" b="1" kern="0" dirty="0" smtClean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Письменный доклад отдела администрации о результатах проверки, контроля за расходами (сведения о доходах неполные и (или) недостоверные, искажение несущественное)</a:t>
            </a:r>
          </a:p>
          <a:p>
            <a:pPr algn="ctr">
              <a:lnSpc>
                <a:spcPct val="110000"/>
              </a:lnSpc>
              <a:defRPr/>
            </a:pPr>
            <a:endParaRPr lang="ru-RU" sz="1600" b="1" kern="0" dirty="0" smtClean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Доклад представляется Губернатору Новосибирской области</a:t>
            </a:r>
          </a:p>
          <a:p>
            <a:pPr algn="ctr">
              <a:lnSpc>
                <a:spcPct val="110000"/>
              </a:lnSpc>
              <a:defRPr/>
            </a:pPr>
            <a:endParaRPr lang="ru-RU" sz="1600" b="1" kern="0" dirty="0" smtClean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30 дней – направление письменной информации Губернатора Новосибирской области в орган местного самоуправления</a:t>
            </a:r>
          </a:p>
          <a:p>
            <a:pPr algn="ctr">
              <a:lnSpc>
                <a:spcPct val="110000"/>
              </a:lnSpc>
              <a:defRPr/>
            </a:pPr>
            <a:endParaRPr lang="ru-RU" sz="1600" b="1" kern="0" dirty="0" smtClean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algn="ctr">
              <a:lnSpc>
                <a:spcPct val="110000"/>
              </a:lnSpc>
              <a:defRPr/>
            </a:pP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В течение 6 месяцев со дня поступления информации -</a:t>
            </a:r>
            <a:b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</a:br>
            <a:r>
              <a:rPr lang="ru-RU" sz="1600" b="1" kern="0" dirty="0" smtClean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 принятие решения о применении мер ответственности, предусмотренных частью 7.3.1 стать 40 ФЗ от 06.10.2003 № 131-ФЗ</a:t>
            </a:r>
            <a:endParaRPr lang="ru-RU" sz="1600" b="1" kern="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0741793" y="2004784"/>
            <a:ext cx="346509" cy="154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10861306" y="3180908"/>
            <a:ext cx="346509" cy="154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10485921" y="3834306"/>
            <a:ext cx="346509" cy="154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0832430" y="4778944"/>
            <a:ext cx="346509" cy="1540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79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17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148136" y="444502"/>
            <a:ext cx="4448175" cy="1015998"/>
          </a:xfrm>
          <a:prstGeom prst="wave">
            <a:avLst>
              <a:gd name="adj1" fmla="val 12500"/>
              <a:gd name="adj2" fmla="val 2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www.nso.ru/page/26942</a:t>
            </a:r>
            <a:endParaRPr lang="ru-RU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8933" y="1825625"/>
            <a:ext cx="6574133" cy="4603750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4148136" y="1825625"/>
            <a:ext cx="3895725" cy="137477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528735" y="671493"/>
            <a:ext cx="3133466" cy="862030"/>
          </a:xfrm>
          <a:prstGeom prst="flowChartPunchedTap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 Губернатора НСО и Правительства НСО</a:t>
            </a:r>
          </a:p>
        </p:txBody>
      </p:sp>
    </p:spTree>
    <p:extLst>
      <p:ext uri="{BB962C8B-B14F-4D97-AF65-F5344CB8AC3E}">
        <p14:creationId xmlns:p14="http://schemas.microsoft.com/office/powerpoint/2010/main" val="378795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971" y="365128"/>
            <a:ext cx="7859828" cy="943908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1800" b="1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ОСНОВНЫЕ ИЗМЕНЕНИЯ ПО РАЗДЕЛАМ СПРАВКИ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Прямоугольник 6"/>
          <p:cNvSpPr/>
          <p:nvPr/>
        </p:nvSpPr>
        <p:spPr bwMode="auto">
          <a:xfrm>
            <a:off x="1905000" y="1661803"/>
            <a:ext cx="9239250" cy="45199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7313" marR="0" lvl="0" indent="274638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Цифровые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финансовые активы - цифровые права, включающие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7313" marR="0" lvl="0" indent="274638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денежные требования, возможность осуществления прав по эмиссионным ценным бумагам,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5600" marR="0" lvl="0" indent="6350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права участия в капитале непубличного акционерного общества,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9875" marR="0" lvl="0" indent="92075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право требовать передачи эмиссионных ценных бумаг.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2563" marR="0" lvl="0" indent="87313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Цифровая </a:t>
            </a:r>
            <a:r>
              <a: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валюта: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2563" marR="0" lvl="0" indent="87313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</a:t>
            </a:r>
            <a:r>
              <a:rPr kumimoji="0" lang="ru-RU" b="0" i="1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совокупность электронных данных 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(цифрового кода или обозначения), </a:t>
            </a:r>
            <a:r>
              <a:rPr kumimoji="0" lang="ru-RU" b="0" i="1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содержащихся в информационной системе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endParaRPr kumimoji="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2563" marR="0" lvl="0" indent="87313" algn="l" defTabSz="91440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kumimoji="0" lang="ru-RU" b="0" i="1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предлагаются и (или) могут быть приняты в качестве средства платежа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ACCBF9">
                    <a:lumMod val="2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не являющегося денежной единицей или расчетной единицей, и (или) в качестве инвестиций.</a:t>
            </a:r>
          </a:p>
        </p:txBody>
      </p:sp>
      <p:sp>
        <p:nvSpPr>
          <p:cNvPr id="8" name="Стрелка вправо 4"/>
          <p:cNvSpPr/>
          <p:nvPr/>
        </p:nvSpPr>
        <p:spPr bwMode="auto">
          <a:xfrm>
            <a:off x="695399" y="552365"/>
            <a:ext cx="2269179" cy="136117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Разделы 1, 2,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3 (3.3-3.5), 7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справки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88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971" y="365128"/>
            <a:ext cx="7859828" cy="943908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18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ДРУГИЕ ОСНОВНЫЕ ИЗМЕНЕНИЯ ПО РАЗДЕЛАМ СПРАВКИ</a:t>
            </a:r>
            <a:br>
              <a:rPr lang="ru-RU" sz="18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</a:br>
            <a:r>
              <a:rPr lang="ru-RU" sz="1800" b="1" dirty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 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Прямоугольник 6"/>
          <p:cNvSpPr/>
          <p:nvPr/>
        </p:nvSpPr>
        <p:spPr bwMode="auto">
          <a:xfrm>
            <a:off x="442760" y="1647541"/>
            <a:ext cx="5245769" cy="135283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Т.Н. «</a:t>
            </a:r>
            <a:r>
              <a:rPr kumimoji="0" lang="ru-RU" sz="1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ковидные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»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выплаты – новые НПА (наличие детей, пенсионеров, военнослужащих – пункт 61 МР Минтруда)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442760" y="3930708"/>
            <a:ext cx="5256195" cy="12206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Компенсационные выплаты указываются, если они не носят отчетный характер (по общему правилу)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0" name="Прямоугольник 2"/>
          <p:cNvSpPr/>
          <p:nvPr/>
        </p:nvSpPr>
        <p:spPr bwMode="auto">
          <a:xfrm>
            <a:off x="6343046" y="3320368"/>
            <a:ext cx="5265821" cy="1220680"/>
          </a:xfrm>
          <a:prstGeom prst="rect">
            <a:avLst/>
          </a:prstGeom>
          <a:ln>
            <a:solidFill>
              <a:srgbClr val="00808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Доходы от продажи нескольких объектов (недвижимого или движимого имущества) – указываются разными пунктами в строке 6</a:t>
            </a:r>
          </a:p>
        </p:txBody>
      </p:sp>
      <p:sp>
        <p:nvSpPr>
          <p:cNvPr id="11" name="Прямоугольник 5"/>
          <p:cNvSpPr/>
          <p:nvPr/>
        </p:nvSpPr>
        <p:spPr bwMode="auto">
          <a:xfrm>
            <a:off x="6343047" y="1647541"/>
            <a:ext cx="5265821" cy="139924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 от продажи в 2021 году объектов, приобретенных в течение 2021 года (купил – продал) – тоже доход</a:t>
            </a: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2" name="Стрелка вправо 7"/>
          <p:cNvSpPr/>
          <p:nvPr/>
        </p:nvSpPr>
        <p:spPr bwMode="auto">
          <a:xfrm>
            <a:off x="654518" y="529389"/>
            <a:ext cx="1799921" cy="1010653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Раздел 1 справки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429375" y="5058119"/>
            <a:ext cx="5179492" cy="864000"/>
          </a:xfrm>
          <a:prstGeom prst="rect">
            <a:avLst/>
          </a:prstGeom>
          <a:noFill/>
          <a:ln w="12700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«Пушкинская карта» не доход; </a:t>
            </a:r>
          </a:p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если есть счет – раздел 4 справки (но счета может и не быть)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1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493972" y="365128"/>
            <a:ext cx="7859828" cy="761559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sz="1800" b="1">
                <a:solidFill>
                  <a:srgbClr val="21788B"/>
                </a:solidFill>
                <a:latin typeface="Tahoma"/>
                <a:ea typeface="Tahoma"/>
                <a:cs typeface="Tahoma"/>
              </a:rPr>
              <a:t>ДРУГИЕ ОСНОВНЫЕ ИЗМЕНЕНИЯ ПО РАЗДЕЛАМ СПРАВКИ </a:t>
            </a: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Прямоугольник 6"/>
          <p:cNvSpPr/>
          <p:nvPr/>
        </p:nvSpPr>
        <p:spPr bwMode="auto">
          <a:xfrm>
            <a:off x="508828" y="1948886"/>
            <a:ext cx="4735631" cy="14213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 момента размещения средств на счете </a:t>
            </a:r>
            <a:r>
              <a:rPr kumimoji="0" lang="ru-RU" sz="15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эскроу</a:t>
            </a: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, если размер размещенной суммы превышает общую сумму доходов – расходы указываются в разделе 2 справки</a:t>
            </a:r>
          </a:p>
        </p:txBody>
      </p:sp>
      <p:sp>
        <p:nvSpPr>
          <p:cNvPr id="7" name="Прямоугольник 8"/>
          <p:cNvSpPr/>
          <p:nvPr/>
        </p:nvSpPr>
        <p:spPr bwMode="auto">
          <a:xfrm>
            <a:off x="508828" y="4145275"/>
            <a:ext cx="4735631" cy="141491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5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Отсутствие регистрации транспортного средства – не основание не указывать его в разделе 3 справки</a:t>
            </a:r>
          </a:p>
        </p:txBody>
      </p:sp>
      <p:sp>
        <p:nvSpPr>
          <p:cNvPr id="8" name="Прямоугольник 9"/>
          <p:cNvSpPr/>
          <p:nvPr/>
        </p:nvSpPr>
        <p:spPr bwMode="auto">
          <a:xfrm>
            <a:off x="5689756" y="2487440"/>
            <a:ext cx="6039429" cy="131590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4 справки рекомендуется заполнять на основании сведений, предоставленных банками по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форме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ЦБ России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27.05.2021 № 5798-У</a:t>
            </a:r>
          </a:p>
        </p:txBody>
      </p:sp>
      <p:sp>
        <p:nvSpPr>
          <p:cNvPr id="11" name="Прямоугольник 2"/>
          <p:cNvSpPr/>
          <p:nvPr/>
        </p:nvSpPr>
        <p:spPr bwMode="auto">
          <a:xfrm>
            <a:off x="5689755" y="4160350"/>
            <a:ext cx="6039430" cy="202103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подразделе 6.2 раздела 6 справки указываются, в том числе:</a:t>
            </a:r>
          </a:p>
          <a:p>
            <a:pPr marL="0" marR="0" lvl="0" indent="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marR="0" lvl="0" indent="-285750" algn="just" defTabSz="457200" eaLnBrk="1" fontAlgn="auto" latinLnBrk="0" hangingPunct="1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§"/>
              <a:tabLst>
                <a:tab pos="630555" algn="l"/>
              </a:tabLst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бязательства застройщика по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договорам участия в долевом строительстве, в том числе </a:t>
            </a:r>
            <a:r>
              <a:rPr kumimoji="0" lang="ru-RU" sz="1600" b="1" i="0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использованием счета </a:t>
            </a:r>
            <a:r>
              <a:rPr kumimoji="0" lang="ru-RU" sz="1600" b="1" i="0" u="sng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эскроу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(сумма обязательства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500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 рублей и более)</a:t>
            </a:r>
          </a:p>
        </p:txBody>
      </p:sp>
      <p:sp>
        <p:nvSpPr>
          <p:cNvPr id="13" name="Стрелка вправо 7"/>
          <p:cNvSpPr/>
          <p:nvPr/>
        </p:nvSpPr>
        <p:spPr bwMode="auto">
          <a:xfrm>
            <a:off x="375385" y="529389"/>
            <a:ext cx="2300437" cy="93378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Разделы 2, 3, 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4-6 справки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3B62B3-3442-4907-961A-1311FE1907D0}"/>
              </a:ext>
            </a:extLst>
          </p:cNvPr>
          <p:cNvSpPr/>
          <p:nvPr/>
        </p:nvSpPr>
        <p:spPr>
          <a:xfrm>
            <a:off x="5689755" y="1554432"/>
            <a:ext cx="6039429" cy="576000"/>
          </a:xfrm>
          <a:prstGeom prst="rect">
            <a:avLst/>
          </a:prstGeom>
          <a:noFill/>
          <a:ln w="12700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Подвесной лодочный мотор не подлежит отражению в справке</a:t>
            </a:r>
          </a:p>
        </p:txBody>
      </p:sp>
    </p:spTree>
    <p:extLst>
      <p:ext uri="{BB962C8B-B14F-4D97-AF65-F5344CB8AC3E}">
        <p14:creationId xmlns:p14="http://schemas.microsoft.com/office/powerpoint/2010/main" val="15878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66549" y="629988"/>
            <a:ext cx="11088915" cy="707870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Заполнение справки о доходах.</a:t>
            </a:r>
          </a:p>
          <a:p>
            <a:pPr algn="ctr"/>
            <a:r>
              <a:rPr lang="ru-RU" sz="2000" b="1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Титульный лист.</a:t>
            </a:r>
            <a:endParaRPr lang="ru-RU" sz="2000" b="1" dirty="0">
              <a:solidFill>
                <a:srgbClr val="00808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1094" y="2622244"/>
            <a:ext cx="10116819" cy="79843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«Титульной» является должность, при замещении которой возлагается обязанность представить декларацию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21096" y="1819669"/>
            <a:ext cx="10154919" cy="5493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СНИЛС с ноября 2013 года присваивается новорожденным в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беззаявительном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порядке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46002" y="2547562"/>
            <a:ext cx="11530013" cy="0"/>
          </a:xfrm>
          <a:prstGeom prst="line">
            <a:avLst/>
          </a:prstGeom>
          <a:noFill/>
          <a:ln w="12700" cap="flat" cmpd="sng" algn="ctr">
            <a:solidFill>
              <a:srgbClr val="5B9BD5"/>
            </a:solidFill>
            <a:prstDash val="dash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89772" y="163267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772" y="256151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527874" y="3563109"/>
            <a:ext cx="11448141" cy="648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 о том, что лицо зарегистрировано в качестве индивидуального предпринимателя необходимо указывать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527874" y="4570210"/>
            <a:ext cx="11448141" cy="648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Правила указания адреса, места работы, документов, сведений о статусе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несовершеннолетнего ребенка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527873" y="5349251"/>
            <a:ext cx="11448141" cy="648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Отчетный период (01.01.2021-31.12.2021), отчетная дата (31.12.2021)</a:t>
            </a:r>
          </a:p>
        </p:txBody>
      </p:sp>
    </p:spTree>
    <p:extLst>
      <p:ext uri="{BB962C8B-B14F-4D97-AF65-F5344CB8AC3E}">
        <p14:creationId xmlns:p14="http://schemas.microsoft.com/office/powerpoint/2010/main" val="102710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1. Сведения о доходах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ED6C75B-DC63-4B6C-9723-EDE6679330DC}"/>
              </a:ext>
            </a:extLst>
          </p:cNvPr>
          <p:cNvSpPr/>
          <p:nvPr/>
        </p:nvSpPr>
        <p:spPr>
          <a:xfrm>
            <a:off x="545400" y="1440999"/>
            <a:ext cx="11448000" cy="648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Больничные и проч. аналогичные выплаты необходимо указывать (до вычета налога); 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 можно узнать в личном кабинете ФСС или в ЕПГУ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8A824EF-A3F3-4300-8E77-6EBF1DE59C15}"/>
              </a:ext>
            </a:extLst>
          </p:cNvPr>
          <p:cNvSpPr/>
          <p:nvPr/>
        </p:nvSpPr>
        <p:spPr>
          <a:xfrm>
            <a:off x="545400" y="2465249"/>
            <a:ext cx="11448000" cy="648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определении необходимости отражения дохода смотрим на то, кто является собственником, а не на чей счет они зачислены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4E81C1-F210-486D-8147-6D30073CE0C5}"/>
              </a:ext>
            </a:extLst>
          </p:cNvPr>
          <p:cNvSpPr/>
          <p:nvPr/>
        </p:nvSpPr>
        <p:spPr>
          <a:xfrm>
            <a:off x="545400" y="3286125"/>
            <a:ext cx="11448000" cy="566723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Страховые выплаты подлежат отражению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F32A803-08F3-4D68-A938-BE733808E411}"/>
              </a:ext>
            </a:extLst>
          </p:cNvPr>
          <p:cNvSpPr/>
          <p:nvPr/>
        </p:nvSpPr>
        <p:spPr>
          <a:xfrm>
            <a:off x="545400" y="4118001"/>
            <a:ext cx="11448000" cy="82547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отражении дохода ориентируемся на правоустанавливающие документы: если в договоре несколько объектов и сумма одна, то отражаем одной позицией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16A3FAB-C30E-40E6-B4A7-EF8A30784A85}"/>
              </a:ext>
            </a:extLst>
          </p:cNvPr>
          <p:cNvSpPr/>
          <p:nvPr/>
        </p:nvSpPr>
        <p:spPr>
          <a:xfrm>
            <a:off x="545400" y="5113335"/>
            <a:ext cx="11448000" cy="1073157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дохода от ценных бумаг указываем положительный финансовый результат: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НДФЛ не позиция «Доход», а позиция «Налогооблагаемая база»;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 от ценных бумаг, в т.ч. в рамках ИИС, необходимо узнавать у брокера или управляющей компании</a:t>
            </a:r>
          </a:p>
        </p:txBody>
      </p:sp>
    </p:spTree>
    <p:extLst>
      <p:ext uri="{BB962C8B-B14F-4D97-AF65-F5344CB8AC3E}">
        <p14:creationId xmlns:p14="http://schemas.microsoft.com/office/powerpoint/2010/main" val="12685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23</a:t>
            </a:fld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1CD53CB-48CE-46A3-937C-05A98CC775DA}"/>
              </a:ext>
            </a:extLst>
          </p:cNvPr>
          <p:cNvSpPr/>
          <p:nvPr/>
        </p:nvSpPr>
        <p:spPr>
          <a:xfrm>
            <a:off x="305325" y="4362121"/>
            <a:ext cx="11448000" cy="96686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Доход от сдачи квартиры в аренду подлежит отражению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E14B0C-23D9-47D9-8C88-6C9B46D4013A}"/>
              </a:ext>
            </a:extLst>
          </p:cNvPr>
          <p:cNvSpPr/>
          <p:nvPr/>
        </p:nvSpPr>
        <p:spPr>
          <a:xfrm>
            <a:off x="372000" y="1449009"/>
            <a:ext cx="11448000" cy="103183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lvl="0"/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Государственный сертификат на материнский (семейный) капитал указывается в случае если в отчетном периоде депутат или его супруга (супруг</a:t>
            </a:r>
            <a:r>
              <a:rPr lang="ru-RU" b="1" kern="0" dirty="0">
                <a:solidFill>
                  <a:srgbClr val="5B9BD5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ru-RU" b="1" kern="0" dirty="0" smtClean="0">
                <a:solidFill>
                  <a:srgbClr val="5B9BD5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распорядился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средствами материнского (семейного) капитала в полном объеме либо частично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45831D2-A991-4059-9919-BFC6BAB0FF89}"/>
              </a:ext>
            </a:extLst>
          </p:cNvPr>
          <p:cNvSpPr/>
          <p:nvPr/>
        </p:nvSpPr>
        <p:spPr>
          <a:xfrm>
            <a:off x="372000" y="3160504"/>
            <a:ext cx="11448000" cy="535935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Денежные средства в виде кредитов (займов) в разделе 1 справки не указываются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A0DD77-EE0B-482D-B551-D08CD00F32EE}"/>
              </a:ext>
            </a:extLst>
          </p:cNvPr>
          <p:cNvSpPr txBox="1"/>
          <p:nvPr/>
        </p:nvSpPr>
        <p:spPr>
          <a:xfrm>
            <a:off x="123371" y="765640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1. Сведения о доходах</a:t>
            </a:r>
          </a:p>
        </p:txBody>
      </p:sp>
    </p:spTree>
    <p:extLst>
      <p:ext uri="{BB962C8B-B14F-4D97-AF65-F5344CB8AC3E}">
        <p14:creationId xmlns:p14="http://schemas.microsoft.com/office/powerpoint/2010/main" val="45982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053040" y="6492875"/>
            <a:ext cx="2743200" cy="365125"/>
          </a:xfrm>
        </p:spPr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07325" y="53642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2. Сведения о расходах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483487" y="1971427"/>
            <a:ext cx="11253600" cy="732060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Данный раздел заполняется только в случае отдельных сделок, совершенных в отчетном периоде, расходы по которым превышают трехгодовой общий доход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971428D-EA20-47AD-9592-A513CF257B60}"/>
              </a:ext>
            </a:extLst>
          </p:cNvPr>
          <p:cNvSpPr/>
          <p:nvPr/>
        </p:nvSpPr>
        <p:spPr>
          <a:xfrm>
            <a:off x="483487" y="2867544"/>
            <a:ext cx="11253600" cy="461652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Заполнение раздела при отсутствии оснований не является правонарушением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21A202-D80E-4B30-91A6-E44BF58B3B08}"/>
              </a:ext>
            </a:extLst>
          </p:cNvPr>
          <p:cNvSpPr/>
          <p:nvPr/>
        </p:nvSpPr>
        <p:spPr>
          <a:xfrm>
            <a:off x="483487" y="3514918"/>
            <a:ext cx="11253600" cy="732060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Доход несовершеннолетнего ребенка при расчете общего дохода не учитывается, но может являться источником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1645C8C-5B42-4629-8778-239E00A2C853}"/>
              </a:ext>
            </a:extLst>
          </p:cNvPr>
          <p:cNvSpPr/>
          <p:nvPr/>
        </p:nvSpPr>
        <p:spPr>
          <a:xfrm>
            <a:off x="483487" y="4377337"/>
            <a:ext cx="11253600" cy="732060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Общий доход рассчитывается только в случае, если на момент совершения сделки уже три отчетных периода как депутат  находится в браке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791623-FFCE-493F-800B-28FF829D1779}"/>
              </a:ext>
            </a:extLst>
          </p:cNvPr>
          <p:cNvSpPr/>
          <p:nvPr/>
        </p:nvSpPr>
        <p:spPr>
          <a:xfrm>
            <a:off x="483487" y="5183885"/>
            <a:ext cx="11253600" cy="550688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Если супругой (супругом) депутата сделка совершена до брака, то такая сделка не отражается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5F6F976-1C05-4F13-953C-3E8883ABD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911323"/>
            <a:ext cx="7743825" cy="9715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5E0B3D5-E96E-43E1-8B36-660598E43CBA}"/>
              </a:ext>
            </a:extLst>
          </p:cNvPr>
          <p:cNvSpPr/>
          <p:nvPr/>
        </p:nvSpPr>
        <p:spPr>
          <a:xfrm>
            <a:off x="483487" y="5809061"/>
            <a:ext cx="11253600" cy="460800"/>
          </a:xfrm>
          <a:prstGeom prst="rect">
            <a:avLst/>
          </a:prstGeom>
          <a:noFill/>
          <a:ln w="28575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Если лицом сделка совершена до замещения должности,  то такая сделка не отражается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03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7240" y="482677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2. Сведения о расходах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F68C5F-6FD4-429B-BEAD-77BDC79333C8}"/>
              </a:ext>
            </a:extLst>
          </p:cNvPr>
          <p:cNvSpPr/>
          <p:nvPr/>
        </p:nvSpPr>
        <p:spPr>
          <a:xfrm>
            <a:off x="367698" y="4592524"/>
            <a:ext cx="11448000" cy="360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Копии документов предоставляются с учетом положения сноски к разделу 2 справки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ADC29C7-9B33-41A5-AB85-E4D5182DF472}"/>
              </a:ext>
            </a:extLst>
          </p:cNvPr>
          <p:cNvSpPr/>
          <p:nvPr/>
        </p:nvSpPr>
        <p:spPr>
          <a:xfrm>
            <a:off x="367698" y="5157956"/>
            <a:ext cx="11448000" cy="648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Из трехгодового общего дохода не вычитаются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расходы: ни на ЖКХ, ни на еду, ни на что-то еще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14EAB9-90E6-4AFC-8508-4A9C75B12D31}"/>
              </a:ext>
            </a:extLst>
          </p:cNvPr>
          <p:cNvSpPr/>
          <p:nvPr/>
        </p:nvSpPr>
        <p:spPr>
          <a:xfrm>
            <a:off x="367698" y="1113931"/>
            <a:ext cx="11448000" cy="1304345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В случае приобретения депутатом и его супругой (супругом) соответствующего объекта имущества в долевую собственность (не определен единственный покупатель в договоре) данный раздел заполняется в справках обоих лиц (аналогично в отношении несовершеннолетних детей). При этом в графе «Сумма сделки» применимых справок рекомендуется указывать полную стоимость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B7FE2D-7435-445C-BD56-A6BF4C4885F7}"/>
              </a:ext>
            </a:extLst>
          </p:cNvPr>
          <p:cNvSpPr/>
          <p:nvPr/>
        </p:nvSpPr>
        <p:spPr>
          <a:xfrm>
            <a:off x="367698" y="2720267"/>
            <a:ext cx="11448000" cy="648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В отношении ценных бумаг смотрим на стоимость их приобретения, а не номинальную стоимость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(для анализа можно пользоваться открытыми источниками)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007C3C-D381-45C7-A244-2F2C0228136A}"/>
              </a:ext>
            </a:extLst>
          </p:cNvPr>
          <p:cNvSpPr/>
          <p:nvPr/>
        </p:nvSpPr>
        <p:spPr>
          <a:xfrm>
            <a:off x="367698" y="3580553"/>
            <a:ext cx="11448000" cy="864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Федеральным законом № 230-ФЗ предусмотрен конкретный перечень сделок, которые требуют отражения в справке.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При определении стоимости смотрим на объект приобретения, дополнительные услуги / товары не учитываются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9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35023" y="552174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3. Сведения об имуществ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</a:rPr>
              <a:t>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B7BF6A-2C3F-4877-9F5B-A779AC7056C9}"/>
              </a:ext>
            </a:extLst>
          </p:cNvPr>
          <p:cNvSpPr/>
          <p:nvPr/>
        </p:nvSpPr>
        <p:spPr>
          <a:xfrm>
            <a:off x="3088975" y="2030306"/>
            <a:ext cx="8734963" cy="763985"/>
          </a:xfrm>
          <a:prstGeom prst="rect">
            <a:avLst/>
          </a:prstGeom>
          <a:noFill/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Росреестр  (сведения, содержащиеся в ЕГРН)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Специальные основания возникновения собственности (наследство, пай, проч.)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CD7E94-75D7-4CD1-AD83-B28134F15632}"/>
              </a:ext>
            </a:extLst>
          </p:cNvPr>
          <p:cNvSpPr/>
          <p:nvPr/>
        </p:nvSpPr>
        <p:spPr>
          <a:xfrm>
            <a:off x="3088976" y="2855808"/>
            <a:ext cx="8734962" cy="424202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Каждый объект отдельно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5E7C5A-E890-45AE-8804-3565FCB3919D}"/>
              </a:ext>
            </a:extLst>
          </p:cNvPr>
          <p:cNvSpPr/>
          <p:nvPr/>
        </p:nvSpPr>
        <p:spPr>
          <a:xfrm>
            <a:off x="3088976" y="3319424"/>
            <a:ext cx="8734962" cy="424202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Совместная собственность указывается по официальным документам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296211-1FAB-40A9-B368-5BF631A39B34}"/>
              </a:ext>
            </a:extLst>
          </p:cNvPr>
          <p:cNvSpPr/>
          <p:nvPr/>
        </p:nvSpPr>
        <p:spPr>
          <a:xfrm>
            <a:off x="3088976" y="3872801"/>
            <a:ext cx="8734962" cy="642447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Общая долевая собственность МКД или садоводства (огородничества)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 указывается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050EF4-9FD5-4E10-8539-2E42F607D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991231"/>
            <a:ext cx="7781925" cy="96202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788D6A-68D5-44CA-BD5D-97F27FAB5D65}"/>
              </a:ext>
            </a:extLst>
          </p:cNvPr>
          <p:cNvSpPr/>
          <p:nvPr/>
        </p:nvSpPr>
        <p:spPr>
          <a:xfrm>
            <a:off x="3088976" y="4700777"/>
            <a:ext cx="8734962" cy="671323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Земля под МКД не указывается, даже если лицо выделило себе право собственности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0A2D63-2214-4EB4-A65F-5C07E111C999}"/>
              </a:ext>
            </a:extLst>
          </p:cNvPr>
          <p:cNvSpPr/>
          <p:nvPr/>
        </p:nvSpPr>
        <p:spPr>
          <a:xfrm>
            <a:off x="3088976" y="5499500"/>
            <a:ext cx="8734962" cy="65365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Если имущество приобретено, но право собственности не зарегистрировано (отсутствуют специальные основания), то отражается в пользовании</a:t>
            </a:r>
          </a:p>
        </p:txBody>
      </p:sp>
      <p:sp>
        <p:nvSpPr>
          <p:cNvPr id="13" name="Пятиугольник 12"/>
          <p:cNvSpPr/>
          <p:nvPr/>
        </p:nvSpPr>
        <p:spPr>
          <a:xfrm>
            <a:off x="178427" y="3172568"/>
            <a:ext cx="2317123" cy="752031"/>
          </a:xfrm>
          <a:prstGeom prst="homePlate">
            <a:avLst/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Недвижимое имущество</a:t>
            </a:r>
          </a:p>
        </p:txBody>
      </p:sp>
    </p:spTree>
    <p:extLst>
      <p:ext uri="{BB962C8B-B14F-4D97-AF65-F5344CB8AC3E}">
        <p14:creationId xmlns:p14="http://schemas.microsoft.com/office/powerpoint/2010/main" val="14181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BC49-1B67-4826-A1F3-48AF839B00E7}" type="slidenum">
              <a:rPr lang="en-US" smtClean="0"/>
              <a:t>27</a:t>
            </a:fld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A3D5DD-B8EF-4AA8-AAE8-25AA059E7F4D}"/>
              </a:ext>
            </a:extLst>
          </p:cNvPr>
          <p:cNvSpPr/>
          <p:nvPr/>
        </p:nvSpPr>
        <p:spPr>
          <a:xfrm>
            <a:off x="3028529" y="2827270"/>
            <a:ext cx="8734963" cy="992255"/>
          </a:xfrm>
          <a:prstGeom prst="rect">
            <a:avLst/>
          </a:prstGeom>
          <a:noFill/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Регистрирующие органы по компетенции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F96604-0424-4D78-9F51-4DCAA6D2B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1566158"/>
            <a:ext cx="7734300" cy="9144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6D9BF0-1017-4B76-87EA-78D8A42754A0}"/>
              </a:ext>
            </a:extLst>
          </p:cNvPr>
          <p:cNvSpPr/>
          <p:nvPr/>
        </p:nvSpPr>
        <p:spPr>
          <a:xfrm>
            <a:off x="3028530" y="3988694"/>
            <a:ext cx="8734962" cy="1335781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C00000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Регистрация транспортных средств носит учетный характер, если нет регистрации, то можно написать «отсутствует»</a:t>
            </a:r>
          </a:p>
        </p:txBody>
      </p:sp>
      <p:sp>
        <p:nvSpPr>
          <p:cNvPr id="8" name="Пятиугольник 7"/>
          <p:cNvSpPr/>
          <p:nvPr/>
        </p:nvSpPr>
        <p:spPr>
          <a:xfrm>
            <a:off x="337178" y="2634684"/>
            <a:ext cx="2520000" cy="752031"/>
          </a:xfrm>
          <a:prstGeom prst="homePlate">
            <a:avLst/>
          </a:prstGeom>
          <a:solidFill>
            <a:srgbClr val="FDCFD0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Транспортное средство</a:t>
            </a:r>
          </a:p>
        </p:txBody>
      </p:sp>
    </p:spTree>
    <p:extLst>
      <p:ext uri="{BB962C8B-B14F-4D97-AF65-F5344CB8AC3E}">
        <p14:creationId xmlns:p14="http://schemas.microsoft.com/office/powerpoint/2010/main" val="17962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08BC49-1B67-4826-A1F3-48AF839B00E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8" y="3099335"/>
            <a:ext cx="5600993" cy="32570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408" y="4509619"/>
            <a:ext cx="5835575" cy="18359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695" y="386184"/>
            <a:ext cx="5941450" cy="2286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416" y="2437303"/>
            <a:ext cx="5844729" cy="18571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28" y="635268"/>
            <a:ext cx="5669280" cy="283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3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29</a:t>
            </a:fld>
            <a:endParaRPr lang="en-US"/>
          </a:p>
        </p:txBody>
      </p:sp>
      <p:sp>
        <p:nvSpPr>
          <p:cNvPr id="5" name="Пятиугольник 4"/>
          <p:cNvSpPr/>
          <p:nvPr/>
        </p:nvSpPr>
        <p:spPr>
          <a:xfrm>
            <a:off x="273980" y="3566906"/>
            <a:ext cx="2520000" cy="896619"/>
          </a:xfrm>
          <a:prstGeom prst="homePlate">
            <a:avLst/>
          </a:prstGeom>
          <a:solidFill>
            <a:srgbClr val="0070C0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Счета в кредитных организациях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2635" y="538769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0D29CE-940C-46B1-AA99-D1B170B14F1D}"/>
              </a:ext>
            </a:extLst>
          </p:cNvPr>
          <p:cNvSpPr/>
          <p:nvPr/>
        </p:nvSpPr>
        <p:spPr>
          <a:xfrm>
            <a:off x="3050641" y="3260101"/>
            <a:ext cx="8734963" cy="896619"/>
          </a:xfrm>
          <a:prstGeom prst="rect">
            <a:avLst/>
          </a:prstGeom>
          <a:noFill/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Кредитная организация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Сведения УФНС России (личный кабинет налогоплательщика)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E31F8E-3031-4F00-9FF5-A30A58CD5261}"/>
              </a:ext>
            </a:extLst>
          </p:cNvPr>
          <p:cNvSpPr/>
          <p:nvPr/>
        </p:nvSpPr>
        <p:spPr>
          <a:xfrm>
            <a:off x="273980" y="2413510"/>
            <a:ext cx="11511623" cy="685436"/>
          </a:xfrm>
          <a:prstGeom prst="rect">
            <a:avLst/>
          </a:prstGeom>
          <a:noFill/>
          <a:ln w="28575" cap="flat" cmpd="sng" algn="ctr">
            <a:solidFill>
              <a:srgbClr val="00206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Отражаются счета, открытые по состоянию на отчетную дату в банках и иных кредитных организациях на основании гражданско-правового договора на имя лица, в отношении которого представляется справка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336ADE-BFCA-40A8-9783-712CFFEE57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828" y="992221"/>
            <a:ext cx="7743825" cy="1143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E025F9C-F414-4FD1-BC66-97932E672D88}"/>
              </a:ext>
            </a:extLst>
          </p:cNvPr>
          <p:cNvSpPr/>
          <p:nvPr/>
        </p:nvSpPr>
        <p:spPr>
          <a:xfrm>
            <a:off x="3050641" y="4283001"/>
            <a:ext cx="6948000" cy="763985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Счета по вкладу, в том числе по вкладам с наименованием «Классический», «Выгодный», «Комфортный» и др., как правило, являются счетами по вкладу (депозиту) и подлежат отражению в данном разделе как «Депозитный»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273980" y="5173267"/>
            <a:ext cx="11511623" cy="992810"/>
          </a:xfrm>
          <a:prstGeom prst="rect">
            <a:avLst/>
          </a:prstGeom>
          <a:noFill/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Указание ЦБ РФ от 27.05.2021 № 5798-У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которым утверждена единая форма предоставления сведений о наличии счетов и иной информации, необходимой для представления гражданами сведений о доходах, расходах, об имуществе и обязательствах имущественного характера</a:t>
            </a:r>
          </a:p>
        </p:txBody>
      </p:sp>
    </p:spTree>
    <p:extLst>
      <p:ext uri="{BB962C8B-B14F-4D97-AF65-F5344CB8AC3E}">
        <p14:creationId xmlns:p14="http://schemas.microsoft.com/office/powerpoint/2010/main" val="675411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04017" y="628705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CF9553D-8AE2-4F8E-BDCB-432D3CAB9582}"/>
              </a:ext>
            </a:extLst>
          </p:cNvPr>
          <p:cNvSpPr/>
          <p:nvPr/>
        </p:nvSpPr>
        <p:spPr>
          <a:xfrm>
            <a:off x="533924" y="2755468"/>
            <a:ext cx="11448000" cy="1046226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Графа «Сумма поступивших на счет денежных средств» заполняется только в случае, если общая сумма денежных поступлений на отдельный счет за отчетный период превышает общий доход депутата и его супруги (супруга) за отчетный период и два предшествующих ему года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542375-223E-4BF3-8BE3-4304F83D9F42}"/>
              </a:ext>
            </a:extLst>
          </p:cNvPr>
          <p:cNvSpPr/>
          <p:nvPr/>
        </p:nvSpPr>
        <p:spPr>
          <a:xfrm>
            <a:off x="533924" y="4419295"/>
            <a:ext cx="11448000" cy="360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Отражению подлежат счета в банках и иных кредитных организациях, а не карты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60F8D6-EDE9-4A1E-8EC7-AAFC870AFAD0}"/>
              </a:ext>
            </a:extLst>
          </p:cNvPr>
          <p:cNvSpPr/>
          <p:nvPr/>
        </p:nvSpPr>
        <p:spPr>
          <a:xfrm>
            <a:off x="533924" y="5216896"/>
            <a:ext cx="11448000" cy="360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Номинальный счет подлежит отражению, а ссудный счет и счет брокера нет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ADD262-0972-4328-BB91-2CC07D4D6B0F}"/>
              </a:ext>
            </a:extLst>
          </p:cNvPr>
          <p:cNvSpPr/>
          <p:nvPr/>
        </p:nvSpPr>
        <p:spPr>
          <a:xfrm>
            <a:off x="533924" y="1766091"/>
            <a:ext cx="11448000" cy="648000"/>
          </a:xfrm>
          <a:prstGeom prst="rect">
            <a:avLst/>
          </a:prstGeom>
          <a:noFill/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Если при получении информации от кредитной организации выявились «новые» счета, то депутат может приложить пояснения к справке</a:t>
            </a:r>
          </a:p>
        </p:txBody>
      </p:sp>
    </p:spTree>
    <p:extLst>
      <p:ext uri="{BB962C8B-B14F-4D97-AF65-F5344CB8AC3E}">
        <p14:creationId xmlns:p14="http://schemas.microsoft.com/office/powerpoint/2010/main" val="417081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77091" y="471167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5. Сведения о ценных бумагах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E5D9DF2-20F1-4315-988D-F7A6D5E969BA}"/>
              </a:ext>
            </a:extLst>
          </p:cNvPr>
          <p:cNvSpPr/>
          <p:nvPr/>
        </p:nvSpPr>
        <p:spPr>
          <a:xfrm>
            <a:off x="332285" y="1162584"/>
            <a:ext cx="11511623" cy="685436"/>
          </a:xfrm>
          <a:prstGeom prst="rect">
            <a:avLst/>
          </a:prstGeom>
          <a:noFill/>
          <a:ln w="28575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Указываются сведения об имеющихся ценных бумагах, долях участия в уставных капиталах коммерческих организаций и фондах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273D23-6A72-4206-813F-E0C5A442543A}"/>
              </a:ext>
            </a:extLst>
          </p:cNvPr>
          <p:cNvSpPr/>
          <p:nvPr/>
        </p:nvSpPr>
        <p:spPr>
          <a:xfrm>
            <a:off x="340188" y="2100716"/>
            <a:ext cx="11511623" cy="540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Ценные бумаги, переданные в доверительное управление, также подлежат отражению</a:t>
            </a:r>
          </a:p>
        </p:txBody>
      </p:sp>
      <p:sp>
        <p:nvSpPr>
          <p:cNvPr id="8" name="Пятиугольник 33">
            <a:extLst>
              <a:ext uri="{FF2B5EF4-FFF2-40B4-BE49-F238E27FC236}">
                <a16:creationId xmlns:a16="http://schemas.microsoft.com/office/drawing/2014/main" id="{83107AA3-A5CC-4511-9D98-052ADD488188}"/>
              </a:ext>
            </a:extLst>
          </p:cNvPr>
          <p:cNvSpPr/>
          <p:nvPr/>
        </p:nvSpPr>
        <p:spPr>
          <a:xfrm>
            <a:off x="406863" y="2851037"/>
            <a:ext cx="2520000" cy="896619"/>
          </a:xfrm>
          <a:prstGeom prst="homePlate">
            <a:avLst/>
          </a:prstGeom>
          <a:solidFill>
            <a:srgbClr val="0070C0"/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Ценные бумаги и участие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B0B3EA-5022-4A7F-807C-B7652C4B5683}"/>
              </a:ext>
            </a:extLst>
          </p:cNvPr>
          <p:cNvSpPr/>
          <p:nvPr/>
        </p:nvSpPr>
        <p:spPr>
          <a:xfrm>
            <a:off x="3116849" y="2826144"/>
            <a:ext cx="8734963" cy="896619"/>
          </a:xfrm>
          <a:prstGeom prst="rect">
            <a:avLst/>
          </a:prstGeom>
          <a:noFill/>
          <a:ln w="28575" cap="flat" cmpd="sng" algn="ctr">
            <a:solidFill>
              <a:srgbClr val="70AD47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ЕГРЮЛ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Регистраторы (организации, имеющие лицензию на осуществление деятельности по ведению реестра владельцев ценных бумаг)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116D40A-3C62-43EC-9946-6A267A84A7AF}"/>
              </a:ext>
            </a:extLst>
          </p:cNvPr>
          <p:cNvSpPr/>
          <p:nvPr/>
        </p:nvSpPr>
        <p:spPr>
          <a:xfrm>
            <a:off x="406863" y="4696839"/>
            <a:ext cx="11511623" cy="685436"/>
          </a:xfrm>
          <a:prstGeom prst="rect">
            <a:avLst/>
          </a:prstGeom>
          <a:noFill/>
          <a:ln w="28575" cap="flat" cmpd="sng" algn="ctr">
            <a:solidFill>
              <a:srgbClr val="F8696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Императивного запрета на приобретения депутатом ценных бумаг нет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87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0268" y="493038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5. Сведения о ценных бумагах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6FE588-807A-4F59-83AC-35F5A9B5BD93}"/>
              </a:ext>
            </a:extLst>
          </p:cNvPr>
          <p:cNvSpPr/>
          <p:nvPr/>
        </p:nvSpPr>
        <p:spPr>
          <a:xfrm>
            <a:off x="450725" y="1083974"/>
            <a:ext cx="11448000" cy="1818897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графе «Основание участия» - основание приобретения доли участия (учредительный договор, приватизация, покупка, мена, дарение, наследование и другие), а также реквизиты (дата, номер) договора или акта, а не наименование и реквизиты договора, в рамках которого акции были зачислены на счет клиента (наименование и реквизиты договора на брокерское обслуживание и (или) депозитарного договора, и т.п.).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Целесообразно пользоваться Указанием Банка России от 27.05.2021 № 5798-У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AAC0D22-0231-458F-B1AE-0A149C9747E0}"/>
              </a:ext>
            </a:extLst>
          </p:cNvPr>
          <p:cNvSpPr/>
          <p:nvPr/>
        </p:nvSpPr>
        <p:spPr>
          <a:xfrm>
            <a:off x="450725" y="3144173"/>
            <a:ext cx="11448000" cy="691979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Отражению подлежат ценные бумаги, находящиеся в собственности, в т.ч. приобретенные с помощью брокера или управляющей компании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EF2350E-5FE8-4E79-BA4A-A3AD83FBA37B}"/>
              </a:ext>
            </a:extLst>
          </p:cNvPr>
          <p:cNvSpPr/>
          <p:nvPr/>
        </p:nvSpPr>
        <p:spPr>
          <a:xfrm>
            <a:off x="450725" y="3978386"/>
            <a:ext cx="11448000" cy="2212864"/>
          </a:xfrm>
          <a:prstGeom prst="rect">
            <a:avLst/>
          </a:prstGeom>
          <a:noFill/>
          <a:ln w="28575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Необходимо учитывать, что самостоятельные юридические лица, входящие в т.н. «группу компаний», могут не обладать единой базой данных и в этой связи потребуется обращаться в несколько применимых юридических лиц.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Также при отсутствии информации в отношении отдельных граф организация в соответствии с Указанием Банка России № 5798-У проставляет прочерк. При этом данное обстоятельство не свидетельствует об отсутствии указанной информации в целом, а исключительно характеризует тот факт, что организация, в которую обратились, данной информацией не располагает и в этой связи необходимо обратиться в другую организацию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9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1534241" y="594766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6. Сведения об обязательствах имущественного характера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D63366-9AB5-41D8-8CFA-7F790B6EC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375" y="2576152"/>
            <a:ext cx="7743825" cy="695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768901" y="1176562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6.1. Объекты недвижимого имущества, находящиеся в пользова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635D95C-D271-4234-B0B3-CF973DFB912F}"/>
              </a:ext>
            </a:extLst>
          </p:cNvPr>
          <p:cNvSpPr/>
          <p:nvPr/>
        </p:nvSpPr>
        <p:spPr>
          <a:xfrm>
            <a:off x="451667" y="3508156"/>
            <a:ext cx="11511623" cy="360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Квартира по регистрации обязательно указывается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CF0B0A-09F1-459A-B256-C895E78A217C}"/>
              </a:ext>
            </a:extLst>
          </p:cNvPr>
          <p:cNvSpPr/>
          <p:nvPr/>
        </p:nvSpPr>
        <p:spPr>
          <a:xfrm>
            <a:off x="451666" y="4137336"/>
            <a:ext cx="11511623" cy="360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Фактическое пользование указывается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67" y="1770318"/>
            <a:ext cx="11511623" cy="691979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Указывается недвижимое имущество, находящееся во временном пользовании (не в собственности) депутата, а также основание пользования (договор аренды, фактическое предоставление и другие)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AD2CA80-564C-40B6-AA09-140285BAB643}"/>
              </a:ext>
            </a:extLst>
          </p:cNvPr>
          <p:cNvSpPr/>
          <p:nvPr/>
        </p:nvSpPr>
        <p:spPr>
          <a:xfrm>
            <a:off x="451666" y="4903029"/>
            <a:ext cx="11511623" cy="1196397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подлежат указанию земельные участки, расположенные под многоквартирными домами, а также под надземными или подземными гаражными комплексами, в том числе многоэтажными (аналогично в отношении кооперативов). Аналогично в отношении иного общего имущества (лестницы, котельные и проч.)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0" dirty="0" smtClean="0">
                <a:solidFill>
                  <a:srgbClr val="008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Земельный участок под жилым домом указывается, если не в собственности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57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369316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0" y="1376325"/>
            <a:ext cx="11088915" cy="369316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255F800-D19B-40D2-8AEB-D231B66D19DF}"/>
              </a:ext>
            </a:extLst>
          </p:cNvPr>
          <p:cNvSpPr/>
          <p:nvPr/>
        </p:nvSpPr>
        <p:spPr>
          <a:xfrm>
            <a:off x="364098" y="3965125"/>
            <a:ext cx="11448000" cy="360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Если факт пользования отсутствует, то объект в пользовании не указывается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96E2AA-E92B-4D7C-B533-FECE705DF642}"/>
              </a:ext>
            </a:extLst>
          </p:cNvPr>
          <p:cNvSpPr/>
          <p:nvPr/>
        </p:nvSpPr>
        <p:spPr>
          <a:xfrm>
            <a:off x="371998" y="4972918"/>
            <a:ext cx="11448000" cy="1224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Если имеется факт пользования, то объект обязательно подлежит отражению в подразделе 3.1 или 6.1 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(в зависимости от наличия права собственности)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При этом право собственности иного лица (например, супруги (супруга)) не является квалифицирующим признаком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07168E-4FB3-48F0-8566-8D180419FBE4}"/>
              </a:ext>
            </a:extLst>
          </p:cNvPr>
          <p:cNvSpPr/>
          <p:nvPr/>
        </p:nvSpPr>
        <p:spPr>
          <a:xfrm>
            <a:off x="371998" y="2153190"/>
            <a:ext cx="11448000" cy="1224000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Подлежит отражению имущество, используемое для бытовых нужд, но не зарегистрированное в установленном порядке органами Росреестра, а также об объектах незавершенного строительства;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Пользование может быть «фактическим», а площадь может указываться с учетом применимых обстоятельств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08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1586947" y="458086"/>
            <a:ext cx="11088915" cy="400093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1103085" y="973794"/>
            <a:ext cx="11088915" cy="369316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543640" y="1596375"/>
            <a:ext cx="11511623" cy="691979"/>
          </a:xfrm>
          <a:prstGeom prst="rect">
            <a:avLst/>
          </a:prstGeom>
          <a:noFill/>
          <a:ln w="28575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Указывается каждое имеющееся на отчетную дату срочное обязательство финансового характера на сумму, равную или превышающую 500 000 руб., кредитором или должником по которому является депутат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1F6AD5-5204-45BC-867C-CFB2CBDE7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72" y="2425569"/>
            <a:ext cx="7715250" cy="11811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6E2C78-E1D1-46F3-B8D0-91EF688504EE}"/>
              </a:ext>
            </a:extLst>
          </p:cNvPr>
          <p:cNvSpPr/>
          <p:nvPr/>
        </p:nvSpPr>
        <p:spPr>
          <a:xfrm>
            <a:off x="761356" y="4227530"/>
            <a:ext cx="8228385" cy="415161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участие в долевом строительстве объекта недвижимости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543640" y="3607417"/>
            <a:ext cx="11511623" cy="465136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Отдельные виды срочных обязательств финансового характера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761356" y="4797668"/>
            <a:ext cx="8228385" cy="446895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обязательства по ипотеке в случае разделения суммы кредита между супругами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761356" y="5400756"/>
            <a:ext cx="8228385" cy="385458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обязательства по отдельным договорам страхования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761356" y="5942407"/>
            <a:ext cx="8228385" cy="465136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обязательства по договорам брокерского обслуживания, ДУ и ИИС</a:t>
            </a:r>
          </a:p>
        </p:txBody>
      </p:sp>
    </p:spTree>
    <p:extLst>
      <p:ext uri="{BB962C8B-B14F-4D97-AF65-F5344CB8AC3E}">
        <p14:creationId xmlns:p14="http://schemas.microsoft.com/office/powerpoint/2010/main" val="270210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645187" y="611327"/>
            <a:ext cx="11088915" cy="369316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645186" y="982459"/>
            <a:ext cx="11088915" cy="369316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5CF82E-2F86-4D5F-BE7B-C14BCCBA3E85}"/>
              </a:ext>
            </a:extLst>
          </p:cNvPr>
          <p:cNvSpPr/>
          <p:nvPr/>
        </p:nvSpPr>
        <p:spPr>
          <a:xfrm>
            <a:off x="465644" y="3243706"/>
            <a:ext cx="11448000" cy="576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Обязательства по договорам ИИС отражаются в случае, если размер «свободных» денежных средств на ИИС равен или превышает 500 тыс. руб.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E668741-8E2E-422A-895C-519B07C1F0E5}"/>
              </a:ext>
            </a:extLst>
          </p:cNvPr>
          <p:cNvSpPr/>
          <p:nvPr/>
        </p:nvSpPr>
        <p:spPr>
          <a:xfrm>
            <a:off x="465644" y="5015432"/>
            <a:ext cx="11448000" cy="360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Договор финансовой аренды (лизинг) отражается в справке</a:t>
            </a:r>
            <a:r>
              <a:rPr kumimoji="0" lang="ru-RU" sz="16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подпункт 2 пункта 179 Методических рекомендаций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DDCDC7A-0648-4B18-8929-2ECF385554F0}"/>
              </a:ext>
            </a:extLst>
          </p:cNvPr>
          <p:cNvSpPr/>
          <p:nvPr/>
        </p:nvSpPr>
        <p:spPr>
          <a:xfrm>
            <a:off x="465644" y="2441648"/>
            <a:ext cx="11448000" cy="576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общему правилу, если денежные средства на счет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эксроу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зачислены, то застройщик еще ничего не должен (надо смотреть договор)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03B174D-C09D-4580-81A8-8378D5D0E5D6}"/>
              </a:ext>
            </a:extLst>
          </p:cNvPr>
          <p:cNvSpPr/>
          <p:nvPr/>
        </p:nvSpPr>
        <p:spPr>
          <a:xfrm>
            <a:off x="465644" y="4021569"/>
            <a:ext cx="11448000" cy="792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Обязательства по договорам страхования  в рамках ипотеки или страхования в путешествиях, как правило, не указывается; Порядок отражения информации по отдельным договорам страхования прописан 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kumimoji="0" 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пп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3 п. 184 Методических рекомендаций Минтруда РФ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8AE951A-B79E-42B4-8D6D-B226980D0771}"/>
              </a:ext>
            </a:extLst>
          </p:cNvPr>
          <p:cNvSpPr/>
          <p:nvPr/>
        </p:nvSpPr>
        <p:spPr>
          <a:xfrm>
            <a:off x="465644" y="5506489"/>
            <a:ext cx="11448000" cy="576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качестве обязательства финансового характера указываются сведения о заключении договора долевого участия с застройщиком в случаях, когда договор в Росреестре зарегистрирован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72476E3-FABF-404B-9A9D-B41ACCFA50D8}"/>
              </a:ext>
            </a:extLst>
          </p:cNvPr>
          <p:cNvSpPr/>
          <p:nvPr/>
        </p:nvSpPr>
        <p:spPr>
          <a:xfrm>
            <a:off x="465644" y="1615043"/>
            <a:ext cx="11448000" cy="576000"/>
          </a:xfrm>
          <a:prstGeom prst="rect">
            <a:avLst/>
          </a:prstGeom>
          <a:noFill/>
          <a:ln w="28575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Квалифицирующим признаком, по общему правилу, является остаток с процентами, который равен или превышает 500 тыс. руб. по каждому отдельному обязательству; если меньше, то не указываем</a:t>
            </a:r>
          </a:p>
        </p:txBody>
      </p:sp>
    </p:spTree>
    <p:extLst>
      <p:ext uri="{BB962C8B-B14F-4D97-AF65-F5344CB8AC3E}">
        <p14:creationId xmlns:p14="http://schemas.microsoft.com/office/powerpoint/2010/main" val="172900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BC49-1B67-4826-A1F3-48AF839B00E7}" type="slidenum">
              <a:rPr lang="en-US" smtClean="0"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646315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7. Сведения о недвижимом имуществе 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&lt;…&gt;,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отчужденных в течение отчетного периода в результате безвозмездной сделки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451668" y="1826395"/>
            <a:ext cx="11511623" cy="720000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Указываются сведения об отдельных объектах (в т.ч. доли), отчужденных в течение отчетного периода в результате безвозмездной сделки, а также, например, сведения об утилизации автомобиля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451668" y="3418887"/>
            <a:ext cx="11511623" cy="720000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/>
            </a:solidFill>
            <a:prstDash val="solid"/>
          </a:ln>
          <a:effectLst/>
        </p:spPr>
        <p:txBody>
          <a:bodyPr lIns="91428" tIns="45712" rIns="91428" bIns="45712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Times New Roman" pitchFamily="18" charset="0"/>
              </a:rPr>
              <a:t>Безвозмездной признается сделка, по которой одна сторона обязуется предоставить что-либо другой стороне без получения от нее платы или иного встречного предоставления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451668" y="4317921"/>
            <a:ext cx="5400000" cy="432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договор дарения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451668" y="4916334"/>
            <a:ext cx="5400000" cy="432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соглашение о разделе имущества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451668" y="5446683"/>
            <a:ext cx="5400000" cy="432000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договор (соглашение) об определении долей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DF9186E-A9B1-4A1A-9684-E515EECA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210" y="2618729"/>
            <a:ext cx="7343775" cy="74295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1A8B4DE-BD70-4EC3-B716-9D319AC850BB}"/>
              </a:ext>
            </a:extLst>
          </p:cNvPr>
          <p:cNvSpPr/>
          <p:nvPr/>
        </p:nvSpPr>
        <p:spPr>
          <a:xfrm>
            <a:off x="427506" y="5977032"/>
            <a:ext cx="5400000" cy="407157"/>
          </a:xfrm>
          <a:prstGeom prst="rect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брачный договор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F973F39-D0BB-4940-A504-EFA1FB829FEF}"/>
              </a:ext>
            </a:extLst>
          </p:cNvPr>
          <p:cNvSpPr/>
          <p:nvPr/>
        </p:nvSpPr>
        <p:spPr>
          <a:xfrm>
            <a:off x="6563291" y="4624939"/>
            <a:ext cx="5400000" cy="720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уничтоженные объекты имущества не подлежат отражению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70A1445-6EEE-47E0-A1CD-6F3C23B44CE6}"/>
              </a:ext>
            </a:extLst>
          </p:cNvPr>
          <p:cNvSpPr/>
          <p:nvPr/>
        </p:nvSpPr>
        <p:spPr>
          <a:xfrm>
            <a:off x="6563291" y="5449394"/>
            <a:ext cx="5400000" cy="432000"/>
          </a:xfrm>
          <a:prstGeom prst="rect">
            <a:avLst/>
          </a:prstGeom>
          <a:noFill/>
          <a:ln w="28575" cap="flat" cmpd="sng" algn="ctr">
            <a:solidFill>
              <a:srgbClr val="008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+mn-cs"/>
              </a:rPr>
              <a:t>договор мены не подлежит отражению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6DAD0A5-3C9D-44B3-AD03-9D4ADE370550}"/>
              </a:ext>
            </a:extLst>
          </p:cNvPr>
          <p:cNvCxnSpPr/>
          <p:nvPr/>
        </p:nvCxnSpPr>
        <p:spPr>
          <a:xfrm>
            <a:off x="6185873" y="4378703"/>
            <a:ext cx="0" cy="1908000"/>
          </a:xfrm>
          <a:prstGeom prst="line">
            <a:avLst/>
          </a:prstGeom>
          <a:noFill/>
          <a:ln w="12700" cap="flat" cmpd="sng" algn="ctr">
            <a:solidFill>
              <a:srgbClr val="5B9BD5"/>
            </a:solidFill>
            <a:prstDash val="dash"/>
          </a:ln>
          <a:effectLst/>
        </p:spPr>
      </p:cxnSp>
    </p:spTree>
    <p:extLst>
      <p:ext uri="{BB962C8B-B14F-4D97-AF65-F5344CB8AC3E}">
        <p14:creationId xmlns:p14="http://schemas.microsoft.com/office/powerpoint/2010/main" val="148006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auto">
          <a:xfrm>
            <a:off x="267912" y="1982804"/>
            <a:ext cx="11166266" cy="25446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3600" b="1">
                <a:solidFill>
                  <a:schemeClr val="tx2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solidFill>
                  <a:schemeClr val="tx2">
                    <a:lumMod val="75000"/>
                  </a:schemeClr>
                </a:solidFill>
                <a:latin typeface="Tahoma"/>
                <a:ea typeface="Tahoma"/>
                <a:cs typeface="Tahoma"/>
              </a:rPr>
            </a:br>
            <a:r>
              <a:rPr lang="ru-RU" sz="3600" b="1">
                <a:solidFill>
                  <a:schemeClr val="tx2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solidFill>
                  <a:schemeClr val="tx2">
                    <a:lumMod val="75000"/>
                  </a:schemeClr>
                </a:solidFill>
                <a:latin typeface="Tahoma"/>
                <a:ea typeface="Tahoma"/>
                <a:cs typeface="Tahoma"/>
              </a:rPr>
            </a:br>
            <a:r>
              <a:rPr lang="ru-RU" sz="3600" b="1">
                <a:solidFill>
                  <a:schemeClr val="tx2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                                                                      </a:t>
            </a:r>
            <a:r>
              <a:rPr lang="ru-RU" sz="1600" b="1">
                <a:latin typeface="Tahoma"/>
                <a:ea typeface="Tahoma"/>
                <a:cs typeface="Tahoma"/>
              </a:rPr>
              <a:t/>
            </a:r>
            <a:br>
              <a:rPr lang="ru-RU" sz="1600" b="1">
                <a:latin typeface="Tahoma"/>
                <a:ea typeface="Tahoma"/>
                <a:cs typeface="Tahoma"/>
              </a:rPr>
            </a:br>
            <a:r>
              <a:rPr lang="ru-RU" sz="3600" b="1"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latin typeface="Tahoma"/>
                <a:ea typeface="Tahoma"/>
                <a:cs typeface="Tahoma"/>
              </a:rPr>
            </a:br>
            <a:r>
              <a:rPr lang="ru-RU" sz="3600" b="1"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latin typeface="Tahoma"/>
                <a:ea typeface="Tahoma"/>
                <a:cs typeface="Tahoma"/>
              </a:rPr>
            </a:br>
            <a:r>
              <a:rPr lang="ru-RU" sz="3600" b="1"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latin typeface="Tahoma"/>
                <a:ea typeface="Tahoma"/>
                <a:cs typeface="Tahoma"/>
              </a:rPr>
            </a:br>
            <a:r>
              <a:rPr lang="ru-RU" sz="3600" b="1"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latin typeface="Tahoma"/>
                <a:ea typeface="Tahoma"/>
                <a:cs typeface="Tahoma"/>
              </a:rPr>
            </a:br>
            <a:r>
              <a:rPr lang="ru-RU" sz="3600" b="1">
                <a:latin typeface="Tahoma"/>
                <a:ea typeface="Tahoma"/>
                <a:cs typeface="Tahoma"/>
              </a:rPr>
              <a:t/>
            </a:r>
            <a:br>
              <a:rPr lang="ru-RU" sz="3600" b="1">
                <a:latin typeface="Tahoma"/>
                <a:ea typeface="Tahoma"/>
                <a:cs typeface="Tahoma"/>
              </a:rPr>
            </a:br>
            <a:endParaRPr lang="ru-RU" sz="330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auto">
          <a:xfrm>
            <a:off x="633580" y="1982803"/>
            <a:ext cx="11236367" cy="26565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lvl="0">
              <a:lnSpc>
                <a:spcPct val="130000"/>
              </a:lnSpc>
              <a:spcBef>
                <a:spcPts val="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Отдел по профилактике коррупционных и иных правонарушений </a:t>
            </a: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ru-RU" sz="2000" b="1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администрации Губернатора Новосибирской области и Правительства Новосибирской области</a:t>
            </a:r>
            <a:endParaRPr dirty="0"/>
          </a:p>
          <a:p>
            <a:pPr algn="l">
              <a:lnSpc>
                <a:spcPct val="130000"/>
              </a:lnSpc>
              <a:spcBef>
                <a:spcPts val="0"/>
              </a:spcBef>
              <a:defRPr/>
            </a:pPr>
            <a:endParaRPr lang="ru-RU" sz="1000" b="1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en-US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www.nso.ru/page/44911</a:t>
            </a:r>
            <a:endParaRPr lang="ru-RU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endParaRPr lang="ru-RU" sz="1000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defRPr/>
            </a:pPr>
            <a:r>
              <a:rPr lang="en-US" b="1" dirty="0" smtClean="0">
                <a:solidFill>
                  <a:srgbClr val="21788B"/>
                </a:solidFill>
                <a:latin typeface="Tahoma"/>
                <a:ea typeface="Tahoma"/>
                <a:cs typeface="Tahoma"/>
              </a:rPr>
              <a:t>www.nso.ru/page/34688</a:t>
            </a:r>
            <a:endParaRPr lang="ru-RU" b="1" dirty="0">
              <a:solidFill>
                <a:srgbClr val="21788B"/>
              </a:solidFill>
              <a:latin typeface="Tahoma"/>
              <a:ea typeface="Tahoma"/>
              <a:cs typeface="Tahoma"/>
            </a:endParaRPr>
          </a:p>
          <a:p>
            <a:pPr lvl="0" algn="l">
              <a:lnSpc>
                <a:spcPct val="130000"/>
              </a:lnSpc>
              <a:spcBef>
                <a:spcPts val="0"/>
              </a:spcBef>
              <a:defRPr/>
            </a:pPr>
            <a:endParaRPr lang="ru-RU" sz="1600" b="1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lvl="0" algn="l">
              <a:lnSpc>
                <a:spcPct val="130000"/>
              </a:lnSpc>
              <a:spcBef>
                <a:spcPts val="0"/>
              </a:spcBef>
              <a:defRPr/>
            </a:pPr>
            <a:endParaRPr lang="ru-RU" sz="160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lvl="0" algn="l">
              <a:lnSpc>
                <a:spcPct val="130000"/>
              </a:lnSpc>
              <a:spcBef>
                <a:spcPts val="0"/>
              </a:spcBef>
              <a:defRPr/>
            </a:pPr>
            <a:endParaRPr lang="ru-RU" sz="1600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lang="ru-RU" sz="1600" b="1" i="1" dirty="0">
              <a:solidFill>
                <a:srgbClr val="002060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2804919" y="4793236"/>
            <a:ext cx="77678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Sans"/>
                <a:cs typeface="Arial"/>
              </a:rPr>
              <a:t>ЛАБОРАТОРИЯ УПРАВЛЕНЧЕСКИХ КОМПЕТЕНЦИЙ «LOOK»</a:t>
            </a:r>
            <a:endParaRPr kumimoji="0" lang="ru-RU" sz="1800" b="0" i="0" u="none" strike="noStrike" kern="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T Sans"/>
              <a:cs typeface="Arial"/>
            </a:endParaRPr>
          </a:p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Sans"/>
                <a:cs typeface="Arial"/>
              </a:rPr>
              <a:t>Информационный портал профессионального развития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4597794" y="5689452"/>
            <a:ext cx="25971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21788B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www.profi.nso.ru/ru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21788B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pic>
        <p:nvPicPr>
          <p:cNvPr id="10" name="Picture 6" descr="https://profi.nso.ru/default_logo.pn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2153862" y="4793236"/>
            <a:ext cx="571500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619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Природа</Template>
  <TotalTime>8537</TotalTime>
  <Words>3737</Words>
  <Application>Microsoft Office PowerPoint</Application>
  <PresentationFormat>Широкоэкранный</PresentationFormat>
  <Paragraphs>452</Paragraphs>
  <Slides>38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50" baseType="lpstr">
      <vt:lpstr>Arial</vt:lpstr>
      <vt:lpstr>Calibri</vt:lpstr>
      <vt:lpstr>Calibri Light</vt:lpstr>
      <vt:lpstr>PT Sans</vt:lpstr>
      <vt:lpstr>Tahoma</vt:lpstr>
      <vt:lpstr>Times New Roman</vt:lpstr>
      <vt:lpstr>Wingdings</vt:lpstr>
      <vt:lpstr>Wingdings 2</vt:lpstr>
      <vt:lpstr>HDOfficeLightV0</vt:lpstr>
      <vt:lpstr>1_Office Theme</vt:lpstr>
      <vt:lpstr>2_Office Theme</vt:lpstr>
      <vt:lpstr>Acrobat Document</vt:lpstr>
      <vt:lpstr>«Об исполнении лицами, замещающими муниципальные должности (депутатами), обязанности по представлению сведений о доходах, расходах, об имуществе и обязательствах имущественного характера,    о привлечении к ответственности указанных лиц за неисполнение установленной обязанности»</vt:lpstr>
      <vt:lpstr>Чем руководствоваться при исполнении обязанности</vt:lpstr>
      <vt:lpstr>Обязанность представить сведения о доходах установлена для всех лиц, замещающих муниципальные должности </vt:lpstr>
      <vt:lpstr>Презентация PowerPoint</vt:lpstr>
      <vt:lpstr>На кого должны быть представлены сведения о доходах и в какой форме</vt:lpstr>
      <vt:lpstr>      C 1 июля 2021 года актуализирована версия СПО «Справки БК» -   текущая версия 2.5.1 от 14.02.2022     </vt:lpstr>
      <vt:lpstr>Уведомление об отсутствии «крупных» сделок</vt:lpstr>
      <vt:lpstr>Заявление о невозможности представления сведений о доходах на супругу (супруга), несовершеннолетнего ребенка</vt:lpstr>
      <vt:lpstr>Заявление о невозможности представления сведений о доходах на супругу (супруга), несовершеннолетнего ребенка</vt:lpstr>
      <vt:lpstr>Алгоритм действий при заполнении справок о доходах</vt:lpstr>
      <vt:lpstr>Правила оформления справок о доходах</vt:lpstr>
      <vt:lpstr>Правила оформления справок о доходах </vt:lpstr>
      <vt:lpstr>Куда и в какой срок должны быть представлены  сведения о доходах декларантом</vt:lpstr>
      <vt:lpstr> </vt:lpstr>
      <vt:lpstr>Ответственность за неисполнение обязанности – ФЗ от 06.10.2003 № 131-ФЗ</vt:lpstr>
      <vt:lpstr>Применение иных мер ответственности</vt:lpstr>
      <vt:lpstr>www.nso.ru/page/26942</vt:lpstr>
      <vt:lpstr>ОСНОВНЫЕ ИЗМЕНЕНИЯ ПО РАЗДЕЛАМ СПРАВКИ</vt:lpstr>
      <vt:lpstr>ДРУГИЕ ОСНОВНЫЕ ИЗМЕНЕНИЯ ПО РАЗДЕЛАМ СПРАВКИ  </vt:lpstr>
      <vt:lpstr>ДРУГИЕ ОСНОВНЫЕ ИЗМЕНЕНИЯ ПО РАЗДЕЛАМ СПРАВКИ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                                                                     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презентации как всегда очень интересная и крайне актуальная</dc:title>
  <dc:creator>Никита</dc:creator>
  <cp:lastModifiedBy>Монастырева Елена Юрьевна</cp:lastModifiedBy>
  <cp:revision>752</cp:revision>
  <cp:lastPrinted>2019-11-28T21:35:27Z</cp:lastPrinted>
  <dcterms:created xsi:type="dcterms:W3CDTF">2015-10-24T19:54:13Z</dcterms:created>
  <dcterms:modified xsi:type="dcterms:W3CDTF">2022-03-24T08:18:50Z</dcterms:modified>
</cp:coreProperties>
</file>